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293" r:id="rId6"/>
    <p:sldId id="303" r:id="rId7"/>
    <p:sldId id="262" r:id="rId8"/>
    <p:sldId id="263" r:id="rId9"/>
    <p:sldId id="301" r:id="rId10"/>
    <p:sldId id="296" r:id="rId11"/>
    <p:sldId id="290" r:id="rId12"/>
    <p:sldId id="299" r:id="rId13"/>
    <p:sldId id="285" r:id="rId14"/>
    <p:sldId id="292" r:id="rId15"/>
    <p:sldId id="297" r:id="rId16"/>
    <p:sldId id="259"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Gumbley" initials="DG" lastIdx="6" clrIdx="0">
    <p:extLst>
      <p:ext uri="{19B8F6BF-5375-455C-9EA6-DF929625EA0E}">
        <p15:presenceInfo xmlns:p15="http://schemas.microsoft.com/office/powerpoint/2012/main" userId="S::danielle.gumbley@bigbrothersbigsisters.ca::c24a9d6f-dba5-46da-94b3-56558dda4f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7F7"/>
    <a:srgbClr val="F50505"/>
    <a:srgbClr val="41F505"/>
    <a:srgbClr val="F549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429A0-1130-8661-B8C6-19B3F7CBF1F3}" v="1" dt="2020-04-21T05:06:33.275"/>
    <p1510:client id="{0B7C0DF1-5E68-466C-9663-3852EF88AAD9}" v="4565" dt="2020-05-04T06:38:34.888"/>
    <p1510:client id="{10DDA5E9-5FFE-092C-656A-BC2FBFBF696A}" v="3" dt="2020-04-07T22:19:14.740"/>
    <p1510:client id="{1F298BBA-3F18-6711-15B9-3A9A53707430}" v="539" dt="2020-04-07T22:09:13.976"/>
    <p1510:client id="{3DE4C7EA-3D05-0210-C8AF-9C4E3558A861}" v="296" dt="2020-04-21T19:46:53.607"/>
    <p1510:client id="{3EC1A517-B9FA-62D8-EC86-36B48FE7B0DF}" v="201" dt="2020-04-15T14:34:05.431"/>
    <p1510:client id="{4468C53F-E993-76AB-52D6-534549F5CEC1}" v="923" dt="2020-04-17T18:09:52.726"/>
    <p1510:client id="{62ECAD7A-F752-E1B1-0585-39ED252B41B1}" v="1854" dt="2020-04-20T22:17:28.513"/>
    <p1510:client id="{84FA0B78-E3E9-9A4B-1F42-C18D99959F31}" v="1089" dt="2020-05-27T20:49:38.596"/>
    <p1510:client id="{87E2198F-C478-B83D-42E1-C01427EAC707}" v="2396" dt="2020-04-17T06:58:41.869"/>
    <p1510:client id="{8D8199FB-B0E2-14A8-1DEE-5939429B6A1B}" v="14" dt="2020-04-08T14:30:20.198"/>
    <p1510:client id="{9642F235-DF36-D6F2-E24E-08A94C2F91B6}" v="16" dt="2020-04-08T19:02:26.5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3018" autoAdjust="0"/>
  </p:normalViewPr>
  <p:slideViewPr>
    <p:cSldViewPr snapToGrid="0">
      <p:cViewPr varScale="1">
        <p:scale>
          <a:sx n="68" d="100"/>
          <a:sy n="68" d="100"/>
        </p:scale>
        <p:origin x="792" y="72"/>
      </p:cViewPr>
      <p:guideLst>
        <p:guide orient="horz" pos="2160"/>
        <p:guide pos="3840"/>
      </p:guideLst>
    </p:cSldViewPr>
  </p:slideViewPr>
  <p:outlineViewPr>
    <p:cViewPr>
      <p:scale>
        <a:sx n="33" d="100"/>
        <a:sy n="33" d="100"/>
      </p:scale>
      <p:origin x="0" y="-1152"/>
    </p:cViewPr>
  </p:outlineViewPr>
  <p:notesTextViewPr>
    <p:cViewPr>
      <p:scale>
        <a:sx n="1" d="1"/>
        <a:sy n="1" d="1"/>
      </p:scale>
      <p:origin x="0" y="0"/>
    </p:cViewPr>
  </p:notesTextViewPr>
  <p:notesViewPr>
    <p:cSldViewPr snapToGrid="0">
      <p:cViewPr>
        <p:scale>
          <a:sx n="1" d="2"/>
          <a:sy n="1" d="2"/>
        </p:scale>
        <p:origin x="246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51F98-61BE-45B7-8A9C-C73F1881D4A1}" type="doc">
      <dgm:prSet loTypeId="urn:microsoft.com/office/officeart/2005/8/layout/hierarchy3" loCatId="hierarchy" qsTypeId="urn:microsoft.com/office/officeart/2005/8/quickstyle/simple1" qsCatId="simple" csTypeId="urn:microsoft.com/office/officeart/2005/8/colors/accent5_2" csCatId="accent5" phldr="1"/>
      <dgm:spPr/>
      <dgm:t>
        <a:bodyPr/>
        <a:lstStyle/>
        <a:p>
          <a:endParaRPr lang="en-US"/>
        </a:p>
      </dgm:t>
    </dgm:pt>
    <dgm:pt modelId="{1CD43F86-3510-42B9-BB35-3E46FFE549D3}">
      <dgm:prSet phldrT="[Text]" phldr="0"/>
      <dgm:spPr/>
      <dgm:t>
        <a:bodyPr/>
        <a:lstStyle/>
        <a:p>
          <a:r>
            <a:rPr lang="en-US" dirty="0"/>
            <a:t>Prepare</a:t>
          </a:r>
        </a:p>
      </dgm:t>
    </dgm:pt>
    <dgm:pt modelId="{37188C34-8271-4B28-A2F0-FE10E57CC059}" type="parTrans" cxnId="{393E7B82-5367-4779-977A-91B8CA68B58E}">
      <dgm:prSet/>
      <dgm:spPr/>
      <dgm:t>
        <a:bodyPr/>
        <a:lstStyle/>
        <a:p>
          <a:endParaRPr lang="en-US"/>
        </a:p>
      </dgm:t>
    </dgm:pt>
    <dgm:pt modelId="{5B71B09F-9E8F-43FA-85B9-CE0AF67BFE05}" type="sibTrans" cxnId="{393E7B82-5367-4779-977A-91B8CA68B58E}">
      <dgm:prSet/>
      <dgm:spPr/>
      <dgm:t>
        <a:bodyPr/>
        <a:lstStyle/>
        <a:p>
          <a:endParaRPr lang="en-US"/>
        </a:p>
      </dgm:t>
    </dgm:pt>
    <dgm:pt modelId="{B64C97A8-AC82-4F70-8345-5A2332B68A85}">
      <dgm:prSet phldrT="[Text]" phldr="0"/>
      <dgm:spPr/>
      <dgm:t>
        <a:bodyPr/>
        <a:lstStyle/>
        <a:p>
          <a:pPr rtl="0"/>
          <a:r>
            <a:rPr lang="en-US" dirty="0" smtClean="0"/>
            <a:t>Be prepared for more changes in the months ahead.</a:t>
          </a:r>
          <a:endParaRPr lang="en-US" dirty="0"/>
        </a:p>
      </dgm:t>
    </dgm:pt>
    <dgm:pt modelId="{123BC77B-4DCD-4A61-A99C-E4B68EF57407}" type="parTrans" cxnId="{841D7E22-434C-4F8D-8840-1799B2090C31}">
      <dgm:prSet/>
      <dgm:spPr/>
      <dgm:t>
        <a:bodyPr/>
        <a:lstStyle/>
        <a:p>
          <a:endParaRPr lang="en-US"/>
        </a:p>
      </dgm:t>
    </dgm:pt>
    <dgm:pt modelId="{F76CA30F-B15B-4D97-9090-33EB57A35DAE}" type="sibTrans" cxnId="{841D7E22-434C-4F8D-8840-1799B2090C31}">
      <dgm:prSet/>
      <dgm:spPr/>
      <dgm:t>
        <a:bodyPr/>
        <a:lstStyle/>
        <a:p>
          <a:endParaRPr lang="en-US"/>
        </a:p>
      </dgm:t>
    </dgm:pt>
    <dgm:pt modelId="{268B4EED-0234-4EFE-BB3C-CE498FA873D9}">
      <dgm:prSet phldrT="[Text]" phldr="0"/>
      <dgm:spPr/>
      <dgm:t>
        <a:bodyPr/>
        <a:lstStyle/>
        <a:p>
          <a:pPr rtl="0"/>
          <a:r>
            <a:rPr lang="en-US" dirty="0"/>
            <a:t>Minimize</a:t>
          </a:r>
        </a:p>
      </dgm:t>
    </dgm:pt>
    <dgm:pt modelId="{987D6D71-0DD1-479A-B51F-9FE1547E48C4}" type="parTrans" cxnId="{A646BCD1-F758-4CD5-8B3C-B57ACC3DB4EE}">
      <dgm:prSet/>
      <dgm:spPr/>
      <dgm:t>
        <a:bodyPr/>
        <a:lstStyle/>
        <a:p>
          <a:endParaRPr lang="en-US"/>
        </a:p>
      </dgm:t>
    </dgm:pt>
    <dgm:pt modelId="{2A7BF775-EECC-4829-9358-E3185CCD3E62}" type="sibTrans" cxnId="{A646BCD1-F758-4CD5-8B3C-B57ACC3DB4EE}">
      <dgm:prSet/>
      <dgm:spPr/>
      <dgm:t>
        <a:bodyPr/>
        <a:lstStyle/>
        <a:p>
          <a:endParaRPr lang="en-US"/>
        </a:p>
      </dgm:t>
    </dgm:pt>
    <dgm:pt modelId="{4EC0AB4E-D703-4D91-99E4-47892FF38B3D}">
      <dgm:prSet phldr="0"/>
      <dgm:spPr/>
      <dgm:t>
        <a:bodyPr/>
        <a:lstStyle/>
        <a:p>
          <a:pPr rtl="0"/>
          <a:r>
            <a:rPr lang="en-US" dirty="0">
              <a:latin typeface="Calibri Light" panose="020F0302020204030204"/>
            </a:rPr>
            <a:t>Do not</a:t>
          </a:r>
          <a:r>
            <a:rPr lang="en-US" dirty="0"/>
            <a:t> call at </a:t>
          </a:r>
          <a:r>
            <a:rPr lang="en-US" dirty="0">
              <a:latin typeface="Calibri Light" panose="020F0302020204030204"/>
            </a:rPr>
            <a:t>each other's homes</a:t>
          </a:r>
          <a:r>
            <a:rPr lang="en-US" dirty="0"/>
            <a:t> unannounced.</a:t>
          </a:r>
          <a:r>
            <a:rPr lang="en-US" dirty="0">
              <a:latin typeface="Calibri Light" panose="020F0302020204030204"/>
            </a:rPr>
            <a:t> Let people know to expect you. </a:t>
          </a:r>
          <a:endParaRPr lang="en-US" dirty="0"/>
        </a:p>
      </dgm:t>
    </dgm:pt>
    <dgm:pt modelId="{E1B72D16-4923-4627-B8DD-3DA2E5178C2A}" type="parTrans" cxnId="{DCBA10A0-DB58-4529-98C0-0739AA7B1536}">
      <dgm:prSet/>
      <dgm:spPr/>
      <dgm:t>
        <a:bodyPr/>
        <a:lstStyle/>
        <a:p>
          <a:endParaRPr lang="en-US"/>
        </a:p>
      </dgm:t>
    </dgm:pt>
    <dgm:pt modelId="{E9FE7B35-3CAE-49CC-B61D-44238C85BD16}" type="sibTrans" cxnId="{DCBA10A0-DB58-4529-98C0-0739AA7B1536}">
      <dgm:prSet/>
      <dgm:spPr/>
      <dgm:t>
        <a:bodyPr/>
        <a:lstStyle/>
        <a:p>
          <a:endParaRPr lang="en-US"/>
        </a:p>
      </dgm:t>
    </dgm:pt>
    <dgm:pt modelId="{0A30743D-9E0C-4FCB-8AC1-D777FC3116D8}">
      <dgm:prSet phldr="0"/>
      <dgm:spPr/>
      <dgm:t>
        <a:bodyPr/>
        <a:lstStyle/>
        <a:p>
          <a:pPr rtl="0"/>
          <a:r>
            <a:rPr lang="en-US" dirty="0" smtClean="0">
              <a:latin typeface="Calibri Light" panose="020F0302020204030204"/>
            </a:rPr>
            <a:t> </a:t>
          </a:r>
          <a:r>
            <a:rPr lang="en-US" dirty="0">
              <a:latin typeface="Calibri Light" panose="020F0302020204030204"/>
            </a:rPr>
            <a:t>Only</a:t>
          </a:r>
          <a:r>
            <a:rPr lang="en-US" dirty="0"/>
            <a:t> </a:t>
          </a:r>
          <a:r>
            <a:rPr lang="en-US" dirty="0">
              <a:latin typeface="Calibri Light" panose="020F0302020204030204"/>
            </a:rPr>
            <a:t>you and your mentee </a:t>
          </a:r>
          <a:r>
            <a:rPr lang="en-US" dirty="0"/>
            <a:t>ride in your vehicle</a:t>
          </a:r>
          <a:r>
            <a:rPr lang="en-US" dirty="0">
              <a:latin typeface="Calibri Light" panose="020F0302020204030204"/>
            </a:rPr>
            <a:t> </a:t>
          </a:r>
          <a:r>
            <a:rPr lang="en-US" dirty="0" smtClean="0">
              <a:latin typeface="Calibri Light" panose="020F0302020204030204"/>
            </a:rPr>
            <a:t>together</a:t>
          </a:r>
          <a:r>
            <a:rPr lang="en-US" dirty="0" smtClean="0"/>
            <a:t>. Wear your mask on public transit </a:t>
          </a:r>
          <a:endParaRPr lang="en-US" dirty="0"/>
        </a:p>
      </dgm:t>
    </dgm:pt>
    <dgm:pt modelId="{0863ADEA-5CB0-4DF4-8B03-0C348C8CD445}" type="parTrans" cxnId="{C83F52C7-A3FE-4D14-B755-DC1004A9EA0E}">
      <dgm:prSet/>
      <dgm:spPr/>
      <dgm:t>
        <a:bodyPr/>
        <a:lstStyle/>
        <a:p>
          <a:endParaRPr lang="en-US"/>
        </a:p>
      </dgm:t>
    </dgm:pt>
    <dgm:pt modelId="{F91040BA-6BE6-40A4-8BEF-D0159C8DFAA4}" type="sibTrans" cxnId="{C83F52C7-A3FE-4D14-B755-DC1004A9EA0E}">
      <dgm:prSet/>
      <dgm:spPr/>
      <dgm:t>
        <a:bodyPr/>
        <a:lstStyle/>
        <a:p>
          <a:endParaRPr lang="en-US"/>
        </a:p>
      </dgm:t>
    </dgm:pt>
    <dgm:pt modelId="{4EB41A59-4EFE-42AC-B8D8-0E0BAE8CCBC0}">
      <dgm:prSet phldr="0"/>
      <dgm:spPr/>
      <dgm:t>
        <a:bodyPr/>
        <a:lstStyle/>
        <a:p>
          <a:pPr rtl="0"/>
          <a:r>
            <a:rPr lang="en-US" dirty="0"/>
            <a:t/>
          </a:r>
          <a:br>
            <a:rPr lang="en-US" dirty="0"/>
          </a:br>
          <a:r>
            <a:rPr lang="en-US" dirty="0"/>
            <a:t>Bring your own food/</a:t>
          </a:r>
          <a:r>
            <a:rPr lang="en-US" dirty="0">
              <a:latin typeface="Calibri Light" panose="020F0302020204030204"/>
            </a:rPr>
            <a:t>water. Do</a:t>
          </a:r>
          <a:r>
            <a:rPr lang="en-US" dirty="0"/>
            <a:t> not share food/plates/cutlery.</a:t>
          </a:r>
        </a:p>
      </dgm:t>
    </dgm:pt>
    <dgm:pt modelId="{94E86A60-F505-4B3A-9C6D-4E0B946D7D15}" type="parTrans" cxnId="{95A52D49-D31B-4D63-A691-6000ADB89FC3}">
      <dgm:prSet/>
      <dgm:spPr/>
      <dgm:t>
        <a:bodyPr/>
        <a:lstStyle/>
        <a:p>
          <a:endParaRPr lang="en-US"/>
        </a:p>
      </dgm:t>
    </dgm:pt>
    <dgm:pt modelId="{AB80639E-435E-41D8-8A5C-50CA319142CA}" type="sibTrans" cxnId="{95A52D49-D31B-4D63-A691-6000ADB89FC3}">
      <dgm:prSet/>
      <dgm:spPr/>
      <dgm:t>
        <a:bodyPr/>
        <a:lstStyle/>
        <a:p>
          <a:endParaRPr lang="en-US"/>
        </a:p>
      </dgm:t>
    </dgm:pt>
    <dgm:pt modelId="{F93A480D-BD3D-4EE2-BD15-E68F836ABE49}">
      <dgm:prSet phldr="0"/>
      <dgm:spPr/>
      <dgm:t>
        <a:bodyPr/>
        <a:lstStyle/>
        <a:p>
          <a:pPr rtl="0"/>
          <a:r>
            <a:rPr lang="en-US" dirty="0"/>
            <a:t>Maintain</a:t>
          </a:r>
        </a:p>
      </dgm:t>
    </dgm:pt>
    <dgm:pt modelId="{CC44492E-54E4-4132-A163-DD1FCCF6733E}" type="parTrans" cxnId="{88A52936-C968-411B-B392-6CBBE9992190}">
      <dgm:prSet/>
      <dgm:spPr/>
      <dgm:t>
        <a:bodyPr/>
        <a:lstStyle/>
        <a:p>
          <a:endParaRPr lang="en-US"/>
        </a:p>
      </dgm:t>
    </dgm:pt>
    <dgm:pt modelId="{74991C1B-9C14-4E07-B86C-E438499404CA}" type="sibTrans" cxnId="{88A52936-C968-411B-B392-6CBBE9992190}">
      <dgm:prSet/>
      <dgm:spPr/>
      <dgm:t>
        <a:bodyPr/>
        <a:lstStyle/>
        <a:p>
          <a:endParaRPr lang="en-US"/>
        </a:p>
      </dgm:t>
    </dgm:pt>
    <dgm:pt modelId="{9C1AD068-D3B0-4114-9A29-FD65AF00F848}">
      <dgm:prSet phldr="0"/>
      <dgm:spPr/>
      <dgm:t>
        <a:bodyPr/>
        <a:lstStyle/>
        <a:p>
          <a:pPr rtl="0"/>
          <a:r>
            <a:rPr lang="en-US" dirty="0"/>
            <a:t>Wash your hands before and after EVERY </a:t>
          </a:r>
          <a:r>
            <a:rPr lang="en-US" dirty="0">
              <a:latin typeface="Calibri Light" panose="020F0302020204030204"/>
            </a:rPr>
            <a:t>match activity. When you</a:t>
          </a:r>
          <a:r>
            <a:rPr lang="en-US" dirty="0"/>
            <a:t> get home, wash your hands, wash your clothes, and wash your hands again.</a:t>
          </a:r>
        </a:p>
      </dgm:t>
    </dgm:pt>
    <dgm:pt modelId="{1B4C1A45-747F-44AF-9765-1753838F36B7}" type="parTrans" cxnId="{6682740A-749F-4633-A726-C0C64AB0F1A3}">
      <dgm:prSet/>
      <dgm:spPr/>
      <dgm:t>
        <a:bodyPr/>
        <a:lstStyle/>
        <a:p>
          <a:endParaRPr lang="en-US"/>
        </a:p>
      </dgm:t>
    </dgm:pt>
    <dgm:pt modelId="{FA79B602-FECD-4E20-A26D-1F27037682E3}" type="sibTrans" cxnId="{6682740A-749F-4633-A726-C0C64AB0F1A3}">
      <dgm:prSet/>
      <dgm:spPr/>
      <dgm:t>
        <a:bodyPr/>
        <a:lstStyle/>
        <a:p>
          <a:endParaRPr lang="en-US"/>
        </a:p>
      </dgm:t>
    </dgm:pt>
    <dgm:pt modelId="{D1B714C7-334B-47C2-9002-65E2C725C142}">
      <dgm:prSet phldr="0"/>
      <dgm:spPr/>
      <dgm:t>
        <a:bodyPr/>
        <a:lstStyle/>
        <a:p>
          <a:pPr rtl="0"/>
          <a:r>
            <a:rPr lang="en-US" dirty="0"/>
            <a:t>Sanitize everything you bring to</a:t>
          </a:r>
          <a:r>
            <a:rPr lang="en-US" dirty="0">
              <a:latin typeface="Calibri Light" panose="020F0302020204030204"/>
            </a:rPr>
            <a:t>/take</a:t>
          </a:r>
          <a:r>
            <a:rPr lang="en-US" dirty="0"/>
            <a:t> </a:t>
          </a:r>
          <a:r>
            <a:rPr lang="en-US" dirty="0">
              <a:latin typeface="Calibri Light" panose="020F0302020204030204"/>
            </a:rPr>
            <a:t>from </a:t>
          </a:r>
          <a:r>
            <a:rPr lang="en-US" dirty="0"/>
            <a:t>your match </a:t>
          </a:r>
          <a:r>
            <a:rPr lang="en-US" dirty="0">
              <a:latin typeface="Calibri Light" panose="020F0302020204030204"/>
            </a:rPr>
            <a:t>activities.</a:t>
          </a:r>
          <a:endParaRPr lang="en-US" dirty="0"/>
        </a:p>
      </dgm:t>
    </dgm:pt>
    <dgm:pt modelId="{FBAD4692-53AA-47F1-8FC4-EF9602B675A4}" type="parTrans" cxnId="{C183091C-6624-4864-9AF7-C616849BCF89}">
      <dgm:prSet/>
      <dgm:spPr/>
      <dgm:t>
        <a:bodyPr/>
        <a:lstStyle/>
        <a:p>
          <a:endParaRPr lang="en-US"/>
        </a:p>
      </dgm:t>
    </dgm:pt>
    <dgm:pt modelId="{737BC4E4-0283-4891-B8E8-774614FF62B5}" type="sibTrans" cxnId="{C183091C-6624-4864-9AF7-C616849BCF89}">
      <dgm:prSet/>
      <dgm:spPr/>
      <dgm:t>
        <a:bodyPr/>
        <a:lstStyle/>
        <a:p>
          <a:endParaRPr lang="en-US"/>
        </a:p>
      </dgm:t>
    </dgm:pt>
    <dgm:pt modelId="{6B75F97A-1374-4627-A52C-1082F91BB999}">
      <dgm:prSet phldr="0"/>
      <dgm:spPr/>
      <dgm:t>
        <a:bodyPr/>
        <a:lstStyle/>
        <a:p>
          <a:pPr rtl="0"/>
          <a:r>
            <a:rPr lang="en-US" dirty="0" smtClean="0"/>
            <a:t>Mentors must clean their </a:t>
          </a:r>
          <a:r>
            <a:rPr lang="en-US" dirty="0" smtClean="0">
              <a:latin typeface="Calibri Light" panose="020F0302020204030204"/>
            </a:rPr>
            <a:t>vehicle</a:t>
          </a:r>
          <a:r>
            <a:rPr lang="en-US" dirty="0" smtClean="0"/>
            <a:t> </a:t>
          </a:r>
          <a:r>
            <a:rPr lang="en-US" dirty="0"/>
            <a:t>before and after each match meeting.</a:t>
          </a:r>
        </a:p>
      </dgm:t>
    </dgm:pt>
    <dgm:pt modelId="{A7AD0331-ABAF-4B87-BFF4-8845A3D7440B}" type="parTrans" cxnId="{84849E07-A09C-4D68-B9AD-341D7337E5A3}">
      <dgm:prSet/>
      <dgm:spPr/>
      <dgm:t>
        <a:bodyPr/>
        <a:lstStyle/>
        <a:p>
          <a:endParaRPr lang="en-US"/>
        </a:p>
      </dgm:t>
    </dgm:pt>
    <dgm:pt modelId="{7B84ED38-ED2F-42CB-93FB-19FFBF243A79}" type="sibTrans" cxnId="{84849E07-A09C-4D68-B9AD-341D7337E5A3}">
      <dgm:prSet/>
      <dgm:spPr/>
      <dgm:t>
        <a:bodyPr/>
        <a:lstStyle/>
        <a:p>
          <a:endParaRPr lang="en-US"/>
        </a:p>
      </dgm:t>
    </dgm:pt>
    <dgm:pt modelId="{EABD9A5B-5418-4380-A36B-D3E8564A27A7}">
      <dgm:prSet phldr="0"/>
      <dgm:spPr/>
      <dgm:t>
        <a:bodyPr/>
        <a:lstStyle/>
        <a:p>
          <a:pPr rtl="0"/>
          <a:r>
            <a:rPr lang="en-US" dirty="0"/>
            <a:t>Resume</a:t>
          </a:r>
        </a:p>
      </dgm:t>
    </dgm:pt>
    <dgm:pt modelId="{DE91F01D-F10A-449B-B5AA-AB98D4A907AC}" type="parTrans" cxnId="{CCBDA1FA-A61E-430C-B80D-90201432ADBF}">
      <dgm:prSet/>
      <dgm:spPr/>
      <dgm:t>
        <a:bodyPr/>
        <a:lstStyle/>
        <a:p>
          <a:endParaRPr lang="en-US"/>
        </a:p>
      </dgm:t>
    </dgm:pt>
    <dgm:pt modelId="{EA0BF9AD-9BF9-462C-A27E-7B543D579395}" type="sibTrans" cxnId="{CCBDA1FA-A61E-430C-B80D-90201432ADBF}">
      <dgm:prSet/>
      <dgm:spPr/>
      <dgm:t>
        <a:bodyPr/>
        <a:lstStyle/>
        <a:p>
          <a:endParaRPr lang="en-US"/>
        </a:p>
      </dgm:t>
    </dgm:pt>
    <dgm:pt modelId="{134AA158-E209-4CC0-AC5D-A364DAA7E383}">
      <dgm:prSet phldr="0"/>
      <dgm:spPr/>
      <dgm:t>
        <a:bodyPr/>
        <a:lstStyle/>
        <a:p>
          <a:pPr rtl="0"/>
          <a:r>
            <a:rPr lang="en-US" dirty="0"/>
            <a:t>Keep doing </a:t>
          </a:r>
          <a:r>
            <a:rPr lang="en-US" dirty="0" smtClean="0"/>
            <a:t>activities </a:t>
          </a:r>
          <a:r>
            <a:rPr lang="en-US" dirty="0"/>
            <a:t>and </a:t>
          </a:r>
          <a:r>
            <a:rPr lang="en-US" dirty="0">
              <a:latin typeface="Calibri Light" panose="020F0302020204030204"/>
            </a:rPr>
            <a:t>stay</a:t>
          </a:r>
          <a:r>
            <a:rPr lang="en-US" dirty="0"/>
            <a:t> connected.</a:t>
          </a:r>
        </a:p>
      </dgm:t>
    </dgm:pt>
    <dgm:pt modelId="{CEADF1B6-EE90-4F5D-824F-25D8D982DA65}" type="parTrans" cxnId="{ADE1EC0F-3703-4237-8DCD-05FAFD2CED01}">
      <dgm:prSet/>
      <dgm:spPr/>
      <dgm:t>
        <a:bodyPr/>
        <a:lstStyle/>
        <a:p>
          <a:endParaRPr lang="en-US"/>
        </a:p>
      </dgm:t>
    </dgm:pt>
    <dgm:pt modelId="{E3C2C807-8884-4263-9C5E-BAFD206FFF41}" type="sibTrans" cxnId="{ADE1EC0F-3703-4237-8DCD-05FAFD2CED01}">
      <dgm:prSet/>
      <dgm:spPr/>
      <dgm:t>
        <a:bodyPr/>
        <a:lstStyle/>
        <a:p>
          <a:endParaRPr lang="en-US"/>
        </a:p>
      </dgm:t>
    </dgm:pt>
    <dgm:pt modelId="{F013C217-15B8-4DDF-8395-E31998C4D33F}">
      <dgm:prSet phldr="0"/>
      <dgm:spPr/>
      <dgm:t>
        <a:bodyPr/>
        <a:lstStyle/>
        <a:p>
          <a:pPr rtl="0"/>
          <a:r>
            <a:rPr lang="en-US" dirty="0"/>
            <a:t>Have hand sanitizer, tissues, masks and gloves ready.</a:t>
          </a:r>
        </a:p>
      </dgm:t>
    </dgm:pt>
    <dgm:pt modelId="{51A0A7DC-52AE-4CB7-A652-10474850509D}" type="parTrans" cxnId="{867ECF94-BC43-478A-8E5B-49CAC89DC256}">
      <dgm:prSet/>
      <dgm:spPr/>
      <dgm:t>
        <a:bodyPr/>
        <a:lstStyle/>
        <a:p>
          <a:endParaRPr lang="en-US"/>
        </a:p>
      </dgm:t>
    </dgm:pt>
    <dgm:pt modelId="{272288A4-1043-46B7-A319-EB2DDFDAFC94}" type="sibTrans" cxnId="{867ECF94-BC43-478A-8E5B-49CAC89DC256}">
      <dgm:prSet/>
      <dgm:spPr/>
      <dgm:t>
        <a:bodyPr/>
        <a:lstStyle/>
        <a:p>
          <a:endParaRPr lang="en-US"/>
        </a:p>
      </dgm:t>
    </dgm:pt>
    <dgm:pt modelId="{AA36D8A6-53A3-49A7-BC04-C22994E83042}">
      <dgm:prSet phldr="0"/>
      <dgm:spPr/>
      <dgm:t>
        <a:bodyPr/>
        <a:lstStyle/>
        <a:p>
          <a:pPr rtl="0"/>
          <a:r>
            <a:rPr lang="en-US" dirty="0" smtClean="0">
              <a:latin typeface="Calibri Light" panose="020F0302020204030204"/>
            </a:rPr>
            <a:t>Avoid </a:t>
          </a:r>
          <a:r>
            <a:rPr lang="en-US" dirty="0"/>
            <a:t>physical contact</a:t>
          </a:r>
          <a:r>
            <a:rPr lang="en-US" dirty="0">
              <a:latin typeface="Calibri Light" panose="020F0302020204030204"/>
            </a:rPr>
            <a:t> - stay</a:t>
          </a:r>
          <a:r>
            <a:rPr lang="en-US" dirty="0"/>
            <a:t> </a:t>
          </a:r>
          <a:r>
            <a:rPr lang="en-US" dirty="0" smtClean="0">
              <a:latin typeface="Calibri Light" panose="020F0302020204030204"/>
            </a:rPr>
            <a:t>6 </a:t>
          </a:r>
          <a:r>
            <a:rPr lang="en-US" dirty="0">
              <a:latin typeface="Calibri Light" panose="020F0302020204030204"/>
            </a:rPr>
            <a:t>ft</a:t>
          </a:r>
          <a:r>
            <a:rPr lang="en-US" dirty="0"/>
            <a:t> </a:t>
          </a:r>
          <a:r>
            <a:rPr lang="en-US" dirty="0">
              <a:latin typeface="Calibri Light" panose="020F0302020204030204"/>
            </a:rPr>
            <a:t>apart. No high fives or hugs.</a:t>
          </a:r>
          <a:endParaRPr lang="en-US" dirty="0"/>
        </a:p>
      </dgm:t>
    </dgm:pt>
    <dgm:pt modelId="{46FB29D2-B1F8-4E01-BBF0-1070B99D308D}" type="parTrans" cxnId="{D47A7CD7-05D7-4E1F-8FA6-F116B3509A1A}">
      <dgm:prSet/>
      <dgm:spPr/>
      <dgm:t>
        <a:bodyPr/>
        <a:lstStyle/>
        <a:p>
          <a:endParaRPr lang="en-US"/>
        </a:p>
      </dgm:t>
    </dgm:pt>
    <dgm:pt modelId="{6238C041-3C60-4896-B537-0795CBC49E72}" type="sibTrans" cxnId="{D47A7CD7-05D7-4E1F-8FA6-F116B3509A1A}">
      <dgm:prSet/>
      <dgm:spPr/>
      <dgm:t>
        <a:bodyPr/>
        <a:lstStyle/>
        <a:p>
          <a:endParaRPr lang="en-US"/>
        </a:p>
      </dgm:t>
    </dgm:pt>
    <dgm:pt modelId="{B536AB43-9263-4FE3-9EB7-9ACBF1498ECA}">
      <dgm:prSet phldr="0"/>
      <dgm:spPr/>
      <dgm:t>
        <a:bodyPr/>
        <a:lstStyle/>
        <a:p>
          <a:pPr rtl="0"/>
          <a:r>
            <a:rPr lang="en-US" dirty="0" smtClean="0"/>
            <a:t>Hang out at each others’ homes while following safety guidelines</a:t>
          </a:r>
          <a:endParaRPr lang="en-US" dirty="0"/>
        </a:p>
      </dgm:t>
    </dgm:pt>
    <dgm:pt modelId="{21949E7D-0E10-480A-B03A-0DA9D49AF579}" type="parTrans" cxnId="{AD3164F3-5A86-40F8-9834-E979F1B84014}">
      <dgm:prSet/>
      <dgm:spPr/>
    </dgm:pt>
    <dgm:pt modelId="{6D51D72E-0CC1-4682-9EEF-51CBAAD21E36}" type="sibTrans" cxnId="{AD3164F3-5A86-40F8-9834-E979F1B84014}">
      <dgm:prSet/>
      <dgm:spPr/>
    </dgm:pt>
    <dgm:pt modelId="{88077182-94B0-4233-9275-0F82C961DFDC}" type="pres">
      <dgm:prSet presAssocID="{3F151F98-61BE-45B7-8A9C-C73F1881D4A1}" presName="diagram" presStyleCnt="0">
        <dgm:presLayoutVars>
          <dgm:chPref val="1"/>
          <dgm:dir/>
          <dgm:animOne val="branch"/>
          <dgm:animLvl val="lvl"/>
          <dgm:resizeHandles/>
        </dgm:presLayoutVars>
      </dgm:prSet>
      <dgm:spPr/>
      <dgm:t>
        <a:bodyPr/>
        <a:lstStyle/>
        <a:p>
          <a:endParaRPr lang="en-CA"/>
        </a:p>
      </dgm:t>
    </dgm:pt>
    <dgm:pt modelId="{99A47BB6-DAC2-499B-AB24-AF358502486B}" type="pres">
      <dgm:prSet presAssocID="{1CD43F86-3510-42B9-BB35-3E46FFE549D3}" presName="root" presStyleCnt="0"/>
      <dgm:spPr/>
    </dgm:pt>
    <dgm:pt modelId="{92438C15-4FA5-4134-A4CA-196A31F62F7B}" type="pres">
      <dgm:prSet presAssocID="{1CD43F86-3510-42B9-BB35-3E46FFE549D3}" presName="rootComposite" presStyleCnt="0"/>
      <dgm:spPr/>
    </dgm:pt>
    <dgm:pt modelId="{D189250F-7376-47BA-B8C9-4A20DAE6B52A}" type="pres">
      <dgm:prSet presAssocID="{1CD43F86-3510-42B9-BB35-3E46FFE549D3}" presName="rootText" presStyleLbl="node1" presStyleIdx="0" presStyleCnt="4"/>
      <dgm:spPr/>
      <dgm:t>
        <a:bodyPr/>
        <a:lstStyle/>
        <a:p>
          <a:endParaRPr lang="en-CA"/>
        </a:p>
      </dgm:t>
    </dgm:pt>
    <dgm:pt modelId="{2ED1B09C-5C45-4F25-A525-A9B20B074BB4}" type="pres">
      <dgm:prSet presAssocID="{1CD43F86-3510-42B9-BB35-3E46FFE549D3}" presName="rootConnector" presStyleLbl="node1" presStyleIdx="0" presStyleCnt="4"/>
      <dgm:spPr/>
      <dgm:t>
        <a:bodyPr/>
        <a:lstStyle/>
        <a:p>
          <a:endParaRPr lang="en-CA"/>
        </a:p>
      </dgm:t>
    </dgm:pt>
    <dgm:pt modelId="{3B6D2082-1F55-473A-847C-CD871ED3BF2B}" type="pres">
      <dgm:prSet presAssocID="{1CD43F86-3510-42B9-BB35-3E46FFE549D3}" presName="childShape" presStyleCnt="0"/>
      <dgm:spPr/>
    </dgm:pt>
    <dgm:pt modelId="{1FA79DC8-601C-4E7E-AA63-28A18FA2906A}" type="pres">
      <dgm:prSet presAssocID="{123BC77B-4DCD-4A61-A99C-E4B68EF57407}" presName="Name13" presStyleLbl="parChTrans1D2" presStyleIdx="0" presStyleCnt="11"/>
      <dgm:spPr/>
      <dgm:t>
        <a:bodyPr/>
        <a:lstStyle/>
        <a:p>
          <a:endParaRPr lang="en-CA"/>
        </a:p>
      </dgm:t>
    </dgm:pt>
    <dgm:pt modelId="{ACB9780D-D7CC-44DD-A780-14D6ACB7AF62}" type="pres">
      <dgm:prSet presAssocID="{B64C97A8-AC82-4F70-8345-5A2332B68A85}" presName="childText" presStyleLbl="bgAcc1" presStyleIdx="0" presStyleCnt="11">
        <dgm:presLayoutVars>
          <dgm:bulletEnabled val="1"/>
        </dgm:presLayoutVars>
      </dgm:prSet>
      <dgm:spPr/>
      <dgm:t>
        <a:bodyPr/>
        <a:lstStyle/>
        <a:p>
          <a:endParaRPr lang="en-CA"/>
        </a:p>
      </dgm:t>
    </dgm:pt>
    <dgm:pt modelId="{D4177B4C-1E17-4F35-A701-FE51806744AA}" type="pres">
      <dgm:prSet presAssocID="{E1B72D16-4923-4627-B8DD-3DA2E5178C2A}" presName="Name13" presStyleLbl="parChTrans1D2" presStyleIdx="1" presStyleCnt="11"/>
      <dgm:spPr/>
      <dgm:t>
        <a:bodyPr/>
        <a:lstStyle/>
        <a:p>
          <a:endParaRPr lang="en-CA"/>
        </a:p>
      </dgm:t>
    </dgm:pt>
    <dgm:pt modelId="{666BFE6B-C155-49E1-B156-D51E1F854B8A}" type="pres">
      <dgm:prSet presAssocID="{4EC0AB4E-D703-4D91-99E4-47892FF38B3D}" presName="childText" presStyleLbl="bgAcc1" presStyleIdx="1" presStyleCnt="11">
        <dgm:presLayoutVars>
          <dgm:bulletEnabled val="1"/>
        </dgm:presLayoutVars>
      </dgm:prSet>
      <dgm:spPr/>
      <dgm:t>
        <a:bodyPr/>
        <a:lstStyle/>
        <a:p>
          <a:endParaRPr lang="en-CA"/>
        </a:p>
      </dgm:t>
    </dgm:pt>
    <dgm:pt modelId="{5CDB1E8C-47B2-4879-BA88-1E7C6F98F27B}" type="pres">
      <dgm:prSet presAssocID="{51A0A7DC-52AE-4CB7-A652-10474850509D}" presName="Name13" presStyleLbl="parChTrans1D2" presStyleIdx="2" presStyleCnt="11"/>
      <dgm:spPr/>
      <dgm:t>
        <a:bodyPr/>
        <a:lstStyle/>
        <a:p>
          <a:endParaRPr lang="en-CA"/>
        </a:p>
      </dgm:t>
    </dgm:pt>
    <dgm:pt modelId="{3C2D74AE-A914-444A-AB48-760A6DD0BA9F}" type="pres">
      <dgm:prSet presAssocID="{F013C217-15B8-4DDF-8395-E31998C4D33F}" presName="childText" presStyleLbl="bgAcc1" presStyleIdx="2" presStyleCnt="11">
        <dgm:presLayoutVars>
          <dgm:bulletEnabled val="1"/>
        </dgm:presLayoutVars>
      </dgm:prSet>
      <dgm:spPr/>
      <dgm:t>
        <a:bodyPr/>
        <a:lstStyle/>
        <a:p>
          <a:endParaRPr lang="en-CA"/>
        </a:p>
      </dgm:t>
    </dgm:pt>
    <dgm:pt modelId="{FC706B3A-19B3-455B-8F4F-DFFCC4374640}" type="pres">
      <dgm:prSet presAssocID="{268B4EED-0234-4EFE-BB3C-CE498FA873D9}" presName="root" presStyleCnt="0"/>
      <dgm:spPr/>
    </dgm:pt>
    <dgm:pt modelId="{009EBDA2-1E56-40F3-B8FE-D98150CB2AA2}" type="pres">
      <dgm:prSet presAssocID="{268B4EED-0234-4EFE-BB3C-CE498FA873D9}" presName="rootComposite" presStyleCnt="0"/>
      <dgm:spPr/>
    </dgm:pt>
    <dgm:pt modelId="{5968A841-DD6D-4EE4-96C8-F6F9A352C980}" type="pres">
      <dgm:prSet presAssocID="{268B4EED-0234-4EFE-BB3C-CE498FA873D9}" presName="rootText" presStyleLbl="node1" presStyleIdx="1" presStyleCnt="4"/>
      <dgm:spPr/>
      <dgm:t>
        <a:bodyPr/>
        <a:lstStyle/>
        <a:p>
          <a:endParaRPr lang="en-CA"/>
        </a:p>
      </dgm:t>
    </dgm:pt>
    <dgm:pt modelId="{ED1F3EA6-153A-485C-BB3E-8C009B805036}" type="pres">
      <dgm:prSet presAssocID="{268B4EED-0234-4EFE-BB3C-CE498FA873D9}" presName="rootConnector" presStyleLbl="node1" presStyleIdx="1" presStyleCnt="4"/>
      <dgm:spPr/>
      <dgm:t>
        <a:bodyPr/>
        <a:lstStyle/>
        <a:p>
          <a:endParaRPr lang="en-CA"/>
        </a:p>
      </dgm:t>
    </dgm:pt>
    <dgm:pt modelId="{D6EB0D6B-8258-4352-8176-D3141ED7CB1F}" type="pres">
      <dgm:prSet presAssocID="{268B4EED-0234-4EFE-BB3C-CE498FA873D9}" presName="childShape" presStyleCnt="0"/>
      <dgm:spPr/>
    </dgm:pt>
    <dgm:pt modelId="{AD7C6F77-0F2B-4BE0-BA5A-6CBE03DADDCE}" type="pres">
      <dgm:prSet presAssocID="{0863ADEA-5CB0-4DF4-8B03-0C348C8CD445}" presName="Name13" presStyleLbl="parChTrans1D2" presStyleIdx="3" presStyleCnt="11"/>
      <dgm:spPr/>
      <dgm:t>
        <a:bodyPr/>
        <a:lstStyle/>
        <a:p>
          <a:endParaRPr lang="en-CA"/>
        </a:p>
      </dgm:t>
    </dgm:pt>
    <dgm:pt modelId="{4F01DD8C-C65B-44B7-A50F-537AF1A09B72}" type="pres">
      <dgm:prSet presAssocID="{0A30743D-9E0C-4FCB-8AC1-D777FC3116D8}" presName="childText" presStyleLbl="bgAcc1" presStyleIdx="3" presStyleCnt="11">
        <dgm:presLayoutVars>
          <dgm:bulletEnabled val="1"/>
        </dgm:presLayoutVars>
      </dgm:prSet>
      <dgm:spPr/>
      <dgm:t>
        <a:bodyPr/>
        <a:lstStyle/>
        <a:p>
          <a:endParaRPr lang="en-CA"/>
        </a:p>
      </dgm:t>
    </dgm:pt>
    <dgm:pt modelId="{00B742F1-72BD-416B-BB01-00506D6A1F7D}" type="pres">
      <dgm:prSet presAssocID="{94E86A60-F505-4B3A-9C6D-4E0B946D7D15}" presName="Name13" presStyleLbl="parChTrans1D2" presStyleIdx="4" presStyleCnt="11"/>
      <dgm:spPr/>
      <dgm:t>
        <a:bodyPr/>
        <a:lstStyle/>
        <a:p>
          <a:endParaRPr lang="en-CA"/>
        </a:p>
      </dgm:t>
    </dgm:pt>
    <dgm:pt modelId="{F0B34ABB-6FE2-4084-B96C-9E6FF38FD431}" type="pres">
      <dgm:prSet presAssocID="{4EB41A59-4EFE-42AC-B8D8-0E0BAE8CCBC0}" presName="childText" presStyleLbl="bgAcc1" presStyleIdx="4" presStyleCnt="11">
        <dgm:presLayoutVars>
          <dgm:bulletEnabled val="1"/>
        </dgm:presLayoutVars>
      </dgm:prSet>
      <dgm:spPr/>
      <dgm:t>
        <a:bodyPr/>
        <a:lstStyle/>
        <a:p>
          <a:endParaRPr lang="en-CA"/>
        </a:p>
      </dgm:t>
    </dgm:pt>
    <dgm:pt modelId="{0FF12722-18A0-487E-8FC4-3DEFD996EE5B}" type="pres">
      <dgm:prSet presAssocID="{46FB29D2-B1F8-4E01-BBF0-1070B99D308D}" presName="Name13" presStyleLbl="parChTrans1D2" presStyleIdx="5" presStyleCnt="11"/>
      <dgm:spPr/>
      <dgm:t>
        <a:bodyPr/>
        <a:lstStyle/>
        <a:p>
          <a:endParaRPr lang="en-CA"/>
        </a:p>
      </dgm:t>
    </dgm:pt>
    <dgm:pt modelId="{F8F9254D-5552-4D23-91A5-7BD1FDEB324C}" type="pres">
      <dgm:prSet presAssocID="{AA36D8A6-53A3-49A7-BC04-C22994E83042}" presName="childText" presStyleLbl="bgAcc1" presStyleIdx="5" presStyleCnt="11">
        <dgm:presLayoutVars>
          <dgm:bulletEnabled val="1"/>
        </dgm:presLayoutVars>
      </dgm:prSet>
      <dgm:spPr/>
      <dgm:t>
        <a:bodyPr/>
        <a:lstStyle/>
        <a:p>
          <a:endParaRPr lang="en-CA"/>
        </a:p>
      </dgm:t>
    </dgm:pt>
    <dgm:pt modelId="{A07748E0-C912-4F13-8360-B8182E15265F}" type="pres">
      <dgm:prSet presAssocID="{F93A480D-BD3D-4EE2-BD15-E68F836ABE49}" presName="root" presStyleCnt="0"/>
      <dgm:spPr/>
    </dgm:pt>
    <dgm:pt modelId="{4DEAAAE2-33C6-48BB-94B2-EE95EB84FB9E}" type="pres">
      <dgm:prSet presAssocID="{F93A480D-BD3D-4EE2-BD15-E68F836ABE49}" presName="rootComposite" presStyleCnt="0"/>
      <dgm:spPr/>
    </dgm:pt>
    <dgm:pt modelId="{6DCB63B2-21C7-4AEB-A3D5-DC59B97E2E1F}" type="pres">
      <dgm:prSet presAssocID="{F93A480D-BD3D-4EE2-BD15-E68F836ABE49}" presName="rootText" presStyleLbl="node1" presStyleIdx="2" presStyleCnt="4"/>
      <dgm:spPr/>
      <dgm:t>
        <a:bodyPr/>
        <a:lstStyle/>
        <a:p>
          <a:endParaRPr lang="en-CA"/>
        </a:p>
      </dgm:t>
    </dgm:pt>
    <dgm:pt modelId="{8C06E46D-7BBF-4D94-90AD-D79A4AC65F6B}" type="pres">
      <dgm:prSet presAssocID="{F93A480D-BD3D-4EE2-BD15-E68F836ABE49}" presName="rootConnector" presStyleLbl="node1" presStyleIdx="2" presStyleCnt="4"/>
      <dgm:spPr/>
      <dgm:t>
        <a:bodyPr/>
        <a:lstStyle/>
        <a:p>
          <a:endParaRPr lang="en-CA"/>
        </a:p>
      </dgm:t>
    </dgm:pt>
    <dgm:pt modelId="{A5D4EFC9-4F7F-47F3-A189-082DAB029832}" type="pres">
      <dgm:prSet presAssocID="{F93A480D-BD3D-4EE2-BD15-E68F836ABE49}" presName="childShape" presStyleCnt="0"/>
      <dgm:spPr/>
    </dgm:pt>
    <dgm:pt modelId="{747480FC-D60F-44E6-8FEE-20E1B443D75C}" type="pres">
      <dgm:prSet presAssocID="{1B4C1A45-747F-44AF-9765-1753838F36B7}" presName="Name13" presStyleLbl="parChTrans1D2" presStyleIdx="6" presStyleCnt="11"/>
      <dgm:spPr/>
      <dgm:t>
        <a:bodyPr/>
        <a:lstStyle/>
        <a:p>
          <a:endParaRPr lang="en-CA"/>
        </a:p>
      </dgm:t>
    </dgm:pt>
    <dgm:pt modelId="{81BAAE0E-1FBF-478D-8803-33C87F6D66A4}" type="pres">
      <dgm:prSet presAssocID="{9C1AD068-D3B0-4114-9A29-FD65AF00F848}" presName="childText" presStyleLbl="bgAcc1" presStyleIdx="6" presStyleCnt="11">
        <dgm:presLayoutVars>
          <dgm:bulletEnabled val="1"/>
        </dgm:presLayoutVars>
      </dgm:prSet>
      <dgm:spPr/>
      <dgm:t>
        <a:bodyPr/>
        <a:lstStyle/>
        <a:p>
          <a:endParaRPr lang="en-CA"/>
        </a:p>
      </dgm:t>
    </dgm:pt>
    <dgm:pt modelId="{BF3DE5ED-6D4D-44D4-A3B9-C66C0E153EF1}" type="pres">
      <dgm:prSet presAssocID="{FBAD4692-53AA-47F1-8FC4-EF9602B675A4}" presName="Name13" presStyleLbl="parChTrans1D2" presStyleIdx="7" presStyleCnt="11"/>
      <dgm:spPr/>
      <dgm:t>
        <a:bodyPr/>
        <a:lstStyle/>
        <a:p>
          <a:endParaRPr lang="en-CA"/>
        </a:p>
      </dgm:t>
    </dgm:pt>
    <dgm:pt modelId="{B6FCAD0F-51FC-40FA-815C-C0BCC5C82E52}" type="pres">
      <dgm:prSet presAssocID="{D1B714C7-334B-47C2-9002-65E2C725C142}" presName="childText" presStyleLbl="bgAcc1" presStyleIdx="7" presStyleCnt="11">
        <dgm:presLayoutVars>
          <dgm:bulletEnabled val="1"/>
        </dgm:presLayoutVars>
      </dgm:prSet>
      <dgm:spPr/>
      <dgm:t>
        <a:bodyPr/>
        <a:lstStyle/>
        <a:p>
          <a:endParaRPr lang="en-CA"/>
        </a:p>
      </dgm:t>
    </dgm:pt>
    <dgm:pt modelId="{C572F68C-602F-4A19-8EB8-04A205ADF821}" type="pres">
      <dgm:prSet presAssocID="{A7AD0331-ABAF-4B87-BFF4-8845A3D7440B}" presName="Name13" presStyleLbl="parChTrans1D2" presStyleIdx="8" presStyleCnt="11"/>
      <dgm:spPr/>
      <dgm:t>
        <a:bodyPr/>
        <a:lstStyle/>
        <a:p>
          <a:endParaRPr lang="en-CA"/>
        </a:p>
      </dgm:t>
    </dgm:pt>
    <dgm:pt modelId="{8BD49D72-2322-41DB-AD9C-8995B0A21CB5}" type="pres">
      <dgm:prSet presAssocID="{6B75F97A-1374-4627-A52C-1082F91BB999}" presName="childText" presStyleLbl="bgAcc1" presStyleIdx="8" presStyleCnt="11">
        <dgm:presLayoutVars>
          <dgm:bulletEnabled val="1"/>
        </dgm:presLayoutVars>
      </dgm:prSet>
      <dgm:spPr/>
      <dgm:t>
        <a:bodyPr/>
        <a:lstStyle/>
        <a:p>
          <a:endParaRPr lang="en-CA"/>
        </a:p>
      </dgm:t>
    </dgm:pt>
    <dgm:pt modelId="{EFC53432-99C0-4F92-880F-7B65CEDA3B74}" type="pres">
      <dgm:prSet presAssocID="{EABD9A5B-5418-4380-A36B-D3E8564A27A7}" presName="root" presStyleCnt="0"/>
      <dgm:spPr/>
    </dgm:pt>
    <dgm:pt modelId="{8DEA7B1F-D5D4-43E5-A921-D5E251F57D85}" type="pres">
      <dgm:prSet presAssocID="{EABD9A5B-5418-4380-A36B-D3E8564A27A7}" presName="rootComposite" presStyleCnt="0"/>
      <dgm:spPr/>
    </dgm:pt>
    <dgm:pt modelId="{D20C16D0-0F2F-42DD-9BE4-4ED92CD5CFFA}" type="pres">
      <dgm:prSet presAssocID="{EABD9A5B-5418-4380-A36B-D3E8564A27A7}" presName="rootText" presStyleLbl="node1" presStyleIdx="3" presStyleCnt="4"/>
      <dgm:spPr/>
      <dgm:t>
        <a:bodyPr/>
        <a:lstStyle/>
        <a:p>
          <a:endParaRPr lang="en-CA"/>
        </a:p>
      </dgm:t>
    </dgm:pt>
    <dgm:pt modelId="{4C489BA0-5EEA-4D37-953D-66B9F35201EB}" type="pres">
      <dgm:prSet presAssocID="{EABD9A5B-5418-4380-A36B-D3E8564A27A7}" presName="rootConnector" presStyleLbl="node1" presStyleIdx="3" presStyleCnt="4"/>
      <dgm:spPr/>
      <dgm:t>
        <a:bodyPr/>
        <a:lstStyle/>
        <a:p>
          <a:endParaRPr lang="en-CA"/>
        </a:p>
      </dgm:t>
    </dgm:pt>
    <dgm:pt modelId="{3A8C982F-345B-4F6A-A9AB-0D3833C5A359}" type="pres">
      <dgm:prSet presAssocID="{EABD9A5B-5418-4380-A36B-D3E8564A27A7}" presName="childShape" presStyleCnt="0"/>
      <dgm:spPr/>
    </dgm:pt>
    <dgm:pt modelId="{720D28CE-12F1-4460-9865-739D0EBCBBC5}" type="pres">
      <dgm:prSet presAssocID="{CEADF1B6-EE90-4F5D-824F-25D8D982DA65}" presName="Name13" presStyleLbl="parChTrans1D2" presStyleIdx="9" presStyleCnt="11"/>
      <dgm:spPr/>
      <dgm:t>
        <a:bodyPr/>
        <a:lstStyle/>
        <a:p>
          <a:endParaRPr lang="en-CA"/>
        </a:p>
      </dgm:t>
    </dgm:pt>
    <dgm:pt modelId="{B3D3B966-47A9-48CA-BBC0-C5D21BCCB7AF}" type="pres">
      <dgm:prSet presAssocID="{134AA158-E209-4CC0-AC5D-A364DAA7E383}" presName="childText" presStyleLbl="bgAcc1" presStyleIdx="9" presStyleCnt="11">
        <dgm:presLayoutVars>
          <dgm:bulletEnabled val="1"/>
        </dgm:presLayoutVars>
      </dgm:prSet>
      <dgm:spPr/>
      <dgm:t>
        <a:bodyPr/>
        <a:lstStyle/>
        <a:p>
          <a:endParaRPr lang="en-CA"/>
        </a:p>
      </dgm:t>
    </dgm:pt>
    <dgm:pt modelId="{2CA7BA35-69EB-418F-9A3B-CF5E62DED518}" type="pres">
      <dgm:prSet presAssocID="{21949E7D-0E10-480A-B03A-0DA9D49AF579}" presName="Name13" presStyleLbl="parChTrans1D2" presStyleIdx="10" presStyleCnt="11"/>
      <dgm:spPr/>
    </dgm:pt>
    <dgm:pt modelId="{811FB470-3F21-4BA8-A6ED-303FCB4135C9}" type="pres">
      <dgm:prSet presAssocID="{B536AB43-9263-4FE3-9EB7-9ACBF1498ECA}" presName="childText" presStyleLbl="bgAcc1" presStyleIdx="10" presStyleCnt="11">
        <dgm:presLayoutVars>
          <dgm:bulletEnabled val="1"/>
        </dgm:presLayoutVars>
      </dgm:prSet>
      <dgm:spPr/>
      <dgm:t>
        <a:bodyPr/>
        <a:lstStyle/>
        <a:p>
          <a:endParaRPr lang="en-US"/>
        </a:p>
      </dgm:t>
    </dgm:pt>
  </dgm:ptLst>
  <dgm:cxnLst>
    <dgm:cxn modelId="{554B137A-91D5-408E-B3D7-2BA26A8A8603}" type="presOf" srcId="{134AA158-E209-4CC0-AC5D-A364DAA7E383}" destId="{B3D3B966-47A9-48CA-BBC0-C5D21BCCB7AF}" srcOrd="0" destOrd="0" presId="urn:microsoft.com/office/officeart/2005/8/layout/hierarchy3"/>
    <dgm:cxn modelId="{B1589DC5-42A8-4CA6-A71F-F267DFBEE060}" type="presOf" srcId="{268B4EED-0234-4EFE-BB3C-CE498FA873D9}" destId="{ED1F3EA6-153A-485C-BB3E-8C009B805036}" srcOrd="1" destOrd="0" presId="urn:microsoft.com/office/officeart/2005/8/layout/hierarchy3"/>
    <dgm:cxn modelId="{A646BCD1-F758-4CD5-8B3C-B57ACC3DB4EE}" srcId="{3F151F98-61BE-45B7-8A9C-C73F1881D4A1}" destId="{268B4EED-0234-4EFE-BB3C-CE498FA873D9}" srcOrd="1" destOrd="0" parTransId="{987D6D71-0DD1-479A-B51F-9FE1547E48C4}" sibTransId="{2A7BF775-EECC-4829-9358-E3185CCD3E62}"/>
    <dgm:cxn modelId="{8A98BA96-DD52-4399-A591-595A00B24131}" type="presOf" srcId="{94E86A60-F505-4B3A-9C6D-4E0B946D7D15}" destId="{00B742F1-72BD-416B-BB01-00506D6A1F7D}" srcOrd="0" destOrd="0" presId="urn:microsoft.com/office/officeart/2005/8/layout/hierarchy3"/>
    <dgm:cxn modelId="{5666B649-F94F-4C8F-8BCA-98A6A89B5762}" type="presOf" srcId="{EABD9A5B-5418-4380-A36B-D3E8564A27A7}" destId="{D20C16D0-0F2F-42DD-9BE4-4ED92CD5CFFA}" srcOrd="0" destOrd="0" presId="urn:microsoft.com/office/officeart/2005/8/layout/hierarchy3"/>
    <dgm:cxn modelId="{393E7B82-5367-4779-977A-91B8CA68B58E}" srcId="{3F151F98-61BE-45B7-8A9C-C73F1881D4A1}" destId="{1CD43F86-3510-42B9-BB35-3E46FFE549D3}" srcOrd="0" destOrd="0" parTransId="{37188C34-8271-4B28-A2F0-FE10E57CC059}" sibTransId="{5B71B09F-9E8F-43FA-85B9-CE0AF67BFE05}"/>
    <dgm:cxn modelId="{C66EF49E-242B-4018-92DF-BBFBE9255DD6}" type="presOf" srcId="{CEADF1B6-EE90-4F5D-824F-25D8D982DA65}" destId="{720D28CE-12F1-4460-9865-739D0EBCBBC5}" srcOrd="0" destOrd="0" presId="urn:microsoft.com/office/officeart/2005/8/layout/hierarchy3"/>
    <dgm:cxn modelId="{841D7E22-434C-4F8D-8840-1799B2090C31}" srcId="{1CD43F86-3510-42B9-BB35-3E46FFE549D3}" destId="{B64C97A8-AC82-4F70-8345-5A2332B68A85}" srcOrd="0" destOrd="0" parTransId="{123BC77B-4DCD-4A61-A99C-E4B68EF57407}" sibTransId="{F76CA30F-B15B-4D97-9090-33EB57A35DAE}"/>
    <dgm:cxn modelId="{D47A7CD7-05D7-4E1F-8FA6-F116B3509A1A}" srcId="{268B4EED-0234-4EFE-BB3C-CE498FA873D9}" destId="{AA36D8A6-53A3-49A7-BC04-C22994E83042}" srcOrd="2" destOrd="0" parTransId="{46FB29D2-B1F8-4E01-BBF0-1070B99D308D}" sibTransId="{6238C041-3C60-4896-B537-0795CBC49E72}"/>
    <dgm:cxn modelId="{ADE1EC0F-3703-4237-8DCD-05FAFD2CED01}" srcId="{EABD9A5B-5418-4380-A36B-D3E8564A27A7}" destId="{134AA158-E209-4CC0-AC5D-A364DAA7E383}" srcOrd="0" destOrd="0" parTransId="{CEADF1B6-EE90-4F5D-824F-25D8D982DA65}" sibTransId="{E3C2C807-8884-4263-9C5E-BAFD206FFF41}"/>
    <dgm:cxn modelId="{CCBDA1FA-A61E-430C-B80D-90201432ADBF}" srcId="{3F151F98-61BE-45B7-8A9C-C73F1881D4A1}" destId="{EABD9A5B-5418-4380-A36B-D3E8564A27A7}" srcOrd="3" destOrd="0" parTransId="{DE91F01D-F10A-449B-B5AA-AB98D4A907AC}" sibTransId="{EA0BF9AD-9BF9-462C-A27E-7B543D579395}"/>
    <dgm:cxn modelId="{CFBBEB04-5032-4BB4-9C1C-67429FAE90FD}" type="presOf" srcId="{6B75F97A-1374-4627-A52C-1082F91BB999}" destId="{8BD49D72-2322-41DB-AD9C-8995B0A21CB5}" srcOrd="0" destOrd="0" presId="urn:microsoft.com/office/officeart/2005/8/layout/hierarchy3"/>
    <dgm:cxn modelId="{F1593724-D113-437B-930E-22B4E49E831A}" type="presOf" srcId="{D1B714C7-334B-47C2-9002-65E2C725C142}" destId="{B6FCAD0F-51FC-40FA-815C-C0BCC5C82E52}" srcOrd="0" destOrd="0" presId="urn:microsoft.com/office/officeart/2005/8/layout/hierarchy3"/>
    <dgm:cxn modelId="{040221B8-D085-415B-BD3F-B4C3B5DD1E0E}" type="presOf" srcId="{3F151F98-61BE-45B7-8A9C-C73F1881D4A1}" destId="{88077182-94B0-4233-9275-0F82C961DFDC}" srcOrd="0" destOrd="0" presId="urn:microsoft.com/office/officeart/2005/8/layout/hierarchy3"/>
    <dgm:cxn modelId="{3EC02B43-67C6-47D4-9F58-5B3811C7D43B}" type="presOf" srcId="{0863ADEA-5CB0-4DF4-8B03-0C348C8CD445}" destId="{AD7C6F77-0F2B-4BE0-BA5A-6CBE03DADDCE}" srcOrd="0" destOrd="0" presId="urn:microsoft.com/office/officeart/2005/8/layout/hierarchy3"/>
    <dgm:cxn modelId="{B8B6667D-E9D5-4726-B41D-D2E656501AF0}" type="presOf" srcId="{F93A480D-BD3D-4EE2-BD15-E68F836ABE49}" destId="{8C06E46D-7BBF-4D94-90AD-D79A4AC65F6B}" srcOrd="1" destOrd="0" presId="urn:microsoft.com/office/officeart/2005/8/layout/hierarchy3"/>
    <dgm:cxn modelId="{1C4953C3-E5D6-4E8A-ADA3-834C1BE720C6}" type="presOf" srcId="{B64C97A8-AC82-4F70-8345-5A2332B68A85}" destId="{ACB9780D-D7CC-44DD-A780-14D6ACB7AF62}" srcOrd="0" destOrd="0" presId="urn:microsoft.com/office/officeart/2005/8/layout/hierarchy3"/>
    <dgm:cxn modelId="{4BBF5CB2-BAA5-47D1-A2E9-BF616B4ACB3B}" type="presOf" srcId="{EABD9A5B-5418-4380-A36B-D3E8564A27A7}" destId="{4C489BA0-5EEA-4D37-953D-66B9F35201EB}" srcOrd="1" destOrd="0" presId="urn:microsoft.com/office/officeart/2005/8/layout/hierarchy3"/>
    <dgm:cxn modelId="{AD3164F3-5A86-40F8-9834-E979F1B84014}" srcId="{EABD9A5B-5418-4380-A36B-D3E8564A27A7}" destId="{B536AB43-9263-4FE3-9EB7-9ACBF1498ECA}" srcOrd="1" destOrd="0" parTransId="{21949E7D-0E10-480A-B03A-0DA9D49AF579}" sibTransId="{6D51D72E-0CC1-4682-9EEF-51CBAAD21E36}"/>
    <dgm:cxn modelId="{84849E07-A09C-4D68-B9AD-341D7337E5A3}" srcId="{F93A480D-BD3D-4EE2-BD15-E68F836ABE49}" destId="{6B75F97A-1374-4627-A52C-1082F91BB999}" srcOrd="2" destOrd="0" parTransId="{A7AD0331-ABAF-4B87-BFF4-8845A3D7440B}" sibTransId="{7B84ED38-ED2F-42CB-93FB-19FFBF243A79}"/>
    <dgm:cxn modelId="{2AEF68F3-90E5-4CE2-9D34-F7C68E701B53}" type="presOf" srcId="{268B4EED-0234-4EFE-BB3C-CE498FA873D9}" destId="{5968A841-DD6D-4EE4-96C8-F6F9A352C980}" srcOrd="0" destOrd="0" presId="urn:microsoft.com/office/officeart/2005/8/layout/hierarchy3"/>
    <dgm:cxn modelId="{5202F2C4-6230-472D-A989-B99D7C95D17D}" type="presOf" srcId="{123BC77B-4DCD-4A61-A99C-E4B68EF57407}" destId="{1FA79DC8-601C-4E7E-AA63-28A18FA2906A}" srcOrd="0" destOrd="0" presId="urn:microsoft.com/office/officeart/2005/8/layout/hierarchy3"/>
    <dgm:cxn modelId="{361AFED6-7102-4195-89CD-D0AF9BE5F299}" type="presOf" srcId="{E1B72D16-4923-4627-B8DD-3DA2E5178C2A}" destId="{D4177B4C-1E17-4F35-A701-FE51806744AA}" srcOrd="0" destOrd="0" presId="urn:microsoft.com/office/officeart/2005/8/layout/hierarchy3"/>
    <dgm:cxn modelId="{4081B030-62BA-4264-B5D9-EB98ED69C654}" type="presOf" srcId="{B536AB43-9263-4FE3-9EB7-9ACBF1498ECA}" destId="{811FB470-3F21-4BA8-A6ED-303FCB4135C9}" srcOrd="0" destOrd="0" presId="urn:microsoft.com/office/officeart/2005/8/layout/hierarchy3"/>
    <dgm:cxn modelId="{2042AD96-F77D-4653-9F66-906D2CA9AEC6}" type="presOf" srcId="{A7AD0331-ABAF-4B87-BFF4-8845A3D7440B}" destId="{C572F68C-602F-4A19-8EB8-04A205ADF821}" srcOrd="0" destOrd="0" presId="urn:microsoft.com/office/officeart/2005/8/layout/hierarchy3"/>
    <dgm:cxn modelId="{3695BFD5-A0A7-470A-BC03-DC7F8914514F}" type="presOf" srcId="{FBAD4692-53AA-47F1-8FC4-EF9602B675A4}" destId="{BF3DE5ED-6D4D-44D4-A3B9-C66C0E153EF1}" srcOrd="0" destOrd="0" presId="urn:microsoft.com/office/officeart/2005/8/layout/hierarchy3"/>
    <dgm:cxn modelId="{DCBA10A0-DB58-4529-98C0-0739AA7B1536}" srcId="{1CD43F86-3510-42B9-BB35-3E46FFE549D3}" destId="{4EC0AB4E-D703-4D91-99E4-47892FF38B3D}" srcOrd="1" destOrd="0" parTransId="{E1B72D16-4923-4627-B8DD-3DA2E5178C2A}" sibTransId="{E9FE7B35-3CAE-49CC-B61D-44238C85BD16}"/>
    <dgm:cxn modelId="{110869A5-58CD-410A-BDD7-3A764106B132}" type="presOf" srcId="{21949E7D-0E10-480A-B03A-0DA9D49AF579}" destId="{2CA7BA35-69EB-418F-9A3B-CF5E62DED518}" srcOrd="0" destOrd="0" presId="urn:microsoft.com/office/officeart/2005/8/layout/hierarchy3"/>
    <dgm:cxn modelId="{502A8C95-A948-435F-B027-943CED2DC1CC}" type="presOf" srcId="{4EC0AB4E-D703-4D91-99E4-47892FF38B3D}" destId="{666BFE6B-C155-49E1-B156-D51E1F854B8A}" srcOrd="0" destOrd="0" presId="urn:microsoft.com/office/officeart/2005/8/layout/hierarchy3"/>
    <dgm:cxn modelId="{24BCAC68-551A-4F1C-ADBE-FF4AB1D4B94F}" type="presOf" srcId="{46FB29D2-B1F8-4E01-BBF0-1070B99D308D}" destId="{0FF12722-18A0-487E-8FC4-3DEFD996EE5B}" srcOrd="0" destOrd="0" presId="urn:microsoft.com/office/officeart/2005/8/layout/hierarchy3"/>
    <dgm:cxn modelId="{78BA4ACD-5EA6-469D-9149-9B3EDF8928EE}" type="presOf" srcId="{0A30743D-9E0C-4FCB-8AC1-D777FC3116D8}" destId="{4F01DD8C-C65B-44B7-A50F-537AF1A09B72}" srcOrd="0" destOrd="0" presId="urn:microsoft.com/office/officeart/2005/8/layout/hierarchy3"/>
    <dgm:cxn modelId="{88A52936-C968-411B-B392-6CBBE9992190}" srcId="{3F151F98-61BE-45B7-8A9C-C73F1881D4A1}" destId="{F93A480D-BD3D-4EE2-BD15-E68F836ABE49}" srcOrd="2" destOrd="0" parTransId="{CC44492E-54E4-4132-A163-DD1FCCF6733E}" sibTransId="{74991C1B-9C14-4E07-B86C-E438499404CA}"/>
    <dgm:cxn modelId="{18E66744-F0D2-48AB-B754-B3806D609379}" type="presOf" srcId="{1B4C1A45-747F-44AF-9765-1753838F36B7}" destId="{747480FC-D60F-44E6-8FEE-20E1B443D75C}" srcOrd="0" destOrd="0" presId="urn:microsoft.com/office/officeart/2005/8/layout/hierarchy3"/>
    <dgm:cxn modelId="{2B013EF0-D58C-46D7-A2C5-2B59EAFA83BF}" type="presOf" srcId="{F013C217-15B8-4DDF-8395-E31998C4D33F}" destId="{3C2D74AE-A914-444A-AB48-760A6DD0BA9F}" srcOrd="0" destOrd="0" presId="urn:microsoft.com/office/officeart/2005/8/layout/hierarchy3"/>
    <dgm:cxn modelId="{6682740A-749F-4633-A726-C0C64AB0F1A3}" srcId="{F93A480D-BD3D-4EE2-BD15-E68F836ABE49}" destId="{9C1AD068-D3B0-4114-9A29-FD65AF00F848}" srcOrd="0" destOrd="0" parTransId="{1B4C1A45-747F-44AF-9765-1753838F36B7}" sibTransId="{FA79B602-FECD-4E20-A26D-1F27037682E3}"/>
    <dgm:cxn modelId="{95A52D49-D31B-4D63-A691-6000ADB89FC3}" srcId="{268B4EED-0234-4EFE-BB3C-CE498FA873D9}" destId="{4EB41A59-4EFE-42AC-B8D8-0E0BAE8CCBC0}" srcOrd="1" destOrd="0" parTransId="{94E86A60-F505-4B3A-9C6D-4E0B946D7D15}" sibTransId="{AB80639E-435E-41D8-8A5C-50CA319142CA}"/>
    <dgm:cxn modelId="{C183091C-6624-4864-9AF7-C616849BCF89}" srcId="{F93A480D-BD3D-4EE2-BD15-E68F836ABE49}" destId="{D1B714C7-334B-47C2-9002-65E2C725C142}" srcOrd="1" destOrd="0" parTransId="{FBAD4692-53AA-47F1-8FC4-EF9602B675A4}" sibTransId="{737BC4E4-0283-4891-B8E8-774614FF62B5}"/>
    <dgm:cxn modelId="{46E3FF48-B863-4802-B7F8-7AC7AF3DDA4B}" type="presOf" srcId="{51A0A7DC-52AE-4CB7-A652-10474850509D}" destId="{5CDB1E8C-47B2-4879-BA88-1E7C6F98F27B}" srcOrd="0" destOrd="0" presId="urn:microsoft.com/office/officeart/2005/8/layout/hierarchy3"/>
    <dgm:cxn modelId="{C83F52C7-A3FE-4D14-B755-DC1004A9EA0E}" srcId="{268B4EED-0234-4EFE-BB3C-CE498FA873D9}" destId="{0A30743D-9E0C-4FCB-8AC1-D777FC3116D8}" srcOrd="0" destOrd="0" parTransId="{0863ADEA-5CB0-4DF4-8B03-0C348C8CD445}" sibTransId="{F91040BA-6BE6-40A4-8BEF-D0159C8DFAA4}"/>
    <dgm:cxn modelId="{C72C3CE8-6FE6-469E-ACAD-61ED8E609EE4}" type="presOf" srcId="{F93A480D-BD3D-4EE2-BD15-E68F836ABE49}" destId="{6DCB63B2-21C7-4AEB-A3D5-DC59B97E2E1F}" srcOrd="0" destOrd="0" presId="urn:microsoft.com/office/officeart/2005/8/layout/hierarchy3"/>
    <dgm:cxn modelId="{628F4143-9A6E-48B9-8D97-A5E22BB89AD2}" type="presOf" srcId="{9C1AD068-D3B0-4114-9A29-FD65AF00F848}" destId="{81BAAE0E-1FBF-478D-8803-33C87F6D66A4}" srcOrd="0" destOrd="0" presId="urn:microsoft.com/office/officeart/2005/8/layout/hierarchy3"/>
    <dgm:cxn modelId="{56E724EA-2D25-4009-A22C-764DB68A4EA5}" type="presOf" srcId="{4EB41A59-4EFE-42AC-B8D8-0E0BAE8CCBC0}" destId="{F0B34ABB-6FE2-4084-B96C-9E6FF38FD431}" srcOrd="0" destOrd="0" presId="urn:microsoft.com/office/officeart/2005/8/layout/hierarchy3"/>
    <dgm:cxn modelId="{0091A40D-BA26-4051-B582-30A6F6F5E49B}" type="presOf" srcId="{AA36D8A6-53A3-49A7-BC04-C22994E83042}" destId="{F8F9254D-5552-4D23-91A5-7BD1FDEB324C}" srcOrd="0" destOrd="0" presId="urn:microsoft.com/office/officeart/2005/8/layout/hierarchy3"/>
    <dgm:cxn modelId="{E9DAD1E8-4DDB-4998-ACD1-BB950E13C7D1}" type="presOf" srcId="{1CD43F86-3510-42B9-BB35-3E46FFE549D3}" destId="{D189250F-7376-47BA-B8C9-4A20DAE6B52A}" srcOrd="0" destOrd="0" presId="urn:microsoft.com/office/officeart/2005/8/layout/hierarchy3"/>
    <dgm:cxn modelId="{867ECF94-BC43-478A-8E5B-49CAC89DC256}" srcId="{1CD43F86-3510-42B9-BB35-3E46FFE549D3}" destId="{F013C217-15B8-4DDF-8395-E31998C4D33F}" srcOrd="2" destOrd="0" parTransId="{51A0A7DC-52AE-4CB7-A652-10474850509D}" sibTransId="{272288A4-1043-46B7-A319-EB2DDFDAFC94}"/>
    <dgm:cxn modelId="{981B6477-36AC-4C6E-9356-16E8295212D1}" type="presOf" srcId="{1CD43F86-3510-42B9-BB35-3E46FFE549D3}" destId="{2ED1B09C-5C45-4F25-A525-A9B20B074BB4}" srcOrd="1" destOrd="0" presId="urn:microsoft.com/office/officeart/2005/8/layout/hierarchy3"/>
    <dgm:cxn modelId="{9B613718-DEF1-498E-8852-5F8A5C806393}" type="presParOf" srcId="{88077182-94B0-4233-9275-0F82C961DFDC}" destId="{99A47BB6-DAC2-499B-AB24-AF358502486B}" srcOrd="0" destOrd="0" presId="urn:microsoft.com/office/officeart/2005/8/layout/hierarchy3"/>
    <dgm:cxn modelId="{6371056F-812B-498B-9576-0CD0BCB3448B}" type="presParOf" srcId="{99A47BB6-DAC2-499B-AB24-AF358502486B}" destId="{92438C15-4FA5-4134-A4CA-196A31F62F7B}" srcOrd="0" destOrd="0" presId="urn:microsoft.com/office/officeart/2005/8/layout/hierarchy3"/>
    <dgm:cxn modelId="{8CA177E5-04FB-4114-B0F2-B27A75489D18}" type="presParOf" srcId="{92438C15-4FA5-4134-A4CA-196A31F62F7B}" destId="{D189250F-7376-47BA-B8C9-4A20DAE6B52A}" srcOrd="0" destOrd="0" presId="urn:microsoft.com/office/officeart/2005/8/layout/hierarchy3"/>
    <dgm:cxn modelId="{8885D137-C8E8-4C80-A9CE-E09E2AF94420}" type="presParOf" srcId="{92438C15-4FA5-4134-A4CA-196A31F62F7B}" destId="{2ED1B09C-5C45-4F25-A525-A9B20B074BB4}" srcOrd="1" destOrd="0" presId="urn:microsoft.com/office/officeart/2005/8/layout/hierarchy3"/>
    <dgm:cxn modelId="{4DA59D34-F124-4374-9717-98A29133E1D4}" type="presParOf" srcId="{99A47BB6-DAC2-499B-AB24-AF358502486B}" destId="{3B6D2082-1F55-473A-847C-CD871ED3BF2B}" srcOrd="1" destOrd="0" presId="urn:microsoft.com/office/officeart/2005/8/layout/hierarchy3"/>
    <dgm:cxn modelId="{5F03F6AA-B619-438B-B095-8FF2C5B546BB}" type="presParOf" srcId="{3B6D2082-1F55-473A-847C-CD871ED3BF2B}" destId="{1FA79DC8-601C-4E7E-AA63-28A18FA2906A}" srcOrd="0" destOrd="0" presId="urn:microsoft.com/office/officeart/2005/8/layout/hierarchy3"/>
    <dgm:cxn modelId="{3D466B70-661F-4F22-9C58-26A07DC0DECD}" type="presParOf" srcId="{3B6D2082-1F55-473A-847C-CD871ED3BF2B}" destId="{ACB9780D-D7CC-44DD-A780-14D6ACB7AF62}" srcOrd="1" destOrd="0" presId="urn:microsoft.com/office/officeart/2005/8/layout/hierarchy3"/>
    <dgm:cxn modelId="{963B6426-5B11-4154-9150-017217B6EC94}" type="presParOf" srcId="{3B6D2082-1F55-473A-847C-CD871ED3BF2B}" destId="{D4177B4C-1E17-4F35-A701-FE51806744AA}" srcOrd="2" destOrd="0" presId="urn:microsoft.com/office/officeart/2005/8/layout/hierarchy3"/>
    <dgm:cxn modelId="{9FEF7229-0ACE-4174-8336-7E29B9F5C5A2}" type="presParOf" srcId="{3B6D2082-1F55-473A-847C-CD871ED3BF2B}" destId="{666BFE6B-C155-49E1-B156-D51E1F854B8A}" srcOrd="3" destOrd="0" presId="urn:microsoft.com/office/officeart/2005/8/layout/hierarchy3"/>
    <dgm:cxn modelId="{5162BBE0-5773-4BC0-892C-3A68017A578A}" type="presParOf" srcId="{3B6D2082-1F55-473A-847C-CD871ED3BF2B}" destId="{5CDB1E8C-47B2-4879-BA88-1E7C6F98F27B}" srcOrd="4" destOrd="0" presId="urn:microsoft.com/office/officeart/2005/8/layout/hierarchy3"/>
    <dgm:cxn modelId="{4B92A2ED-5D68-43EC-B21A-60EC1577F781}" type="presParOf" srcId="{3B6D2082-1F55-473A-847C-CD871ED3BF2B}" destId="{3C2D74AE-A914-444A-AB48-760A6DD0BA9F}" srcOrd="5" destOrd="0" presId="urn:microsoft.com/office/officeart/2005/8/layout/hierarchy3"/>
    <dgm:cxn modelId="{2D17B965-D59E-4B5F-84D4-81F2CBC3C717}" type="presParOf" srcId="{88077182-94B0-4233-9275-0F82C961DFDC}" destId="{FC706B3A-19B3-455B-8F4F-DFFCC4374640}" srcOrd="1" destOrd="0" presId="urn:microsoft.com/office/officeart/2005/8/layout/hierarchy3"/>
    <dgm:cxn modelId="{9446CE98-88EB-42CD-8AC3-578748AB5060}" type="presParOf" srcId="{FC706B3A-19B3-455B-8F4F-DFFCC4374640}" destId="{009EBDA2-1E56-40F3-B8FE-D98150CB2AA2}" srcOrd="0" destOrd="0" presId="urn:microsoft.com/office/officeart/2005/8/layout/hierarchy3"/>
    <dgm:cxn modelId="{9E8887AE-7D0A-4083-BE58-38E926ED45F3}" type="presParOf" srcId="{009EBDA2-1E56-40F3-B8FE-D98150CB2AA2}" destId="{5968A841-DD6D-4EE4-96C8-F6F9A352C980}" srcOrd="0" destOrd="0" presId="urn:microsoft.com/office/officeart/2005/8/layout/hierarchy3"/>
    <dgm:cxn modelId="{15ABB3A4-C6BA-4369-BFC4-08CA34567D98}" type="presParOf" srcId="{009EBDA2-1E56-40F3-B8FE-D98150CB2AA2}" destId="{ED1F3EA6-153A-485C-BB3E-8C009B805036}" srcOrd="1" destOrd="0" presId="urn:microsoft.com/office/officeart/2005/8/layout/hierarchy3"/>
    <dgm:cxn modelId="{481C54C0-5072-415F-9980-E60E63209468}" type="presParOf" srcId="{FC706B3A-19B3-455B-8F4F-DFFCC4374640}" destId="{D6EB0D6B-8258-4352-8176-D3141ED7CB1F}" srcOrd="1" destOrd="0" presId="urn:microsoft.com/office/officeart/2005/8/layout/hierarchy3"/>
    <dgm:cxn modelId="{09450C5C-426F-4B4A-81BD-2D08C9C501FE}" type="presParOf" srcId="{D6EB0D6B-8258-4352-8176-D3141ED7CB1F}" destId="{AD7C6F77-0F2B-4BE0-BA5A-6CBE03DADDCE}" srcOrd="0" destOrd="0" presId="urn:microsoft.com/office/officeart/2005/8/layout/hierarchy3"/>
    <dgm:cxn modelId="{6A874589-9FA7-48DA-A354-F9C4E6786FED}" type="presParOf" srcId="{D6EB0D6B-8258-4352-8176-D3141ED7CB1F}" destId="{4F01DD8C-C65B-44B7-A50F-537AF1A09B72}" srcOrd="1" destOrd="0" presId="urn:microsoft.com/office/officeart/2005/8/layout/hierarchy3"/>
    <dgm:cxn modelId="{833C5623-DADE-466E-A96A-289E990E1625}" type="presParOf" srcId="{D6EB0D6B-8258-4352-8176-D3141ED7CB1F}" destId="{00B742F1-72BD-416B-BB01-00506D6A1F7D}" srcOrd="2" destOrd="0" presId="urn:microsoft.com/office/officeart/2005/8/layout/hierarchy3"/>
    <dgm:cxn modelId="{85DA790D-FB6B-46AB-83B0-302FB6317F38}" type="presParOf" srcId="{D6EB0D6B-8258-4352-8176-D3141ED7CB1F}" destId="{F0B34ABB-6FE2-4084-B96C-9E6FF38FD431}" srcOrd="3" destOrd="0" presId="urn:microsoft.com/office/officeart/2005/8/layout/hierarchy3"/>
    <dgm:cxn modelId="{5C17D096-EA71-4F42-B036-F24DFA4D37B0}" type="presParOf" srcId="{D6EB0D6B-8258-4352-8176-D3141ED7CB1F}" destId="{0FF12722-18A0-487E-8FC4-3DEFD996EE5B}" srcOrd="4" destOrd="0" presId="urn:microsoft.com/office/officeart/2005/8/layout/hierarchy3"/>
    <dgm:cxn modelId="{C6F70EFD-654B-4192-8DC2-05F99B84D06A}" type="presParOf" srcId="{D6EB0D6B-8258-4352-8176-D3141ED7CB1F}" destId="{F8F9254D-5552-4D23-91A5-7BD1FDEB324C}" srcOrd="5" destOrd="0" presId="urn:microsoft.com/office/officeart/2005/8/layout/hierarchy3"/>
    <dgm:cxn modelId="{05539272-108C-450C-89E8-B58D471BE9BD}" type="presParOf" srcId="{88077182-94B0-4233-9275-0F82C961DFDC}" destId="{A07748E0-C912-4F13-8360-B8182E15265F}" srcOrd="2" destOrd="0" presId="urn:microsoft.com/office/officeart/2005/8/layout/hierarchy3"/>
    <dgm:cxn modelId="{7D2AACED-1E4D-42A7-A83E-49EC87E0729E}" type="presParOf" srcId="{A07748E0-C912-4F13-8360-B8182E15265F}" destId="{4DEAAAE2-33C6-48BB-94B2-EE95EB84FB9E}" srcOrd="0" destOrd="0" presId="urn:microsoft.com/office/officeart/2005/8/layout/hierarchy3"/>
    <dgm:cxn modelId="{7473A037-4874-473C-BAD0-559CB7392AFC}" type="presParOf" srcId="{4DEAAAE2-33C6-48BB-94B2-EE95EB84FB9E}" destId="{6DCB63B2-21C7-4AEB-A3D5-DC59B97E2E1F}" srcOrd="0" destOrd="0" presId="urn:microsoft.com/office/officeart/2005/8/layout/hierarchy3"/>
    <dgm:cxn modelId="{E97C59F3-0CA8-43E0-B80A-AB4B825DBA31}" type="presParOf" srcId="{4DEAAAE2-33C6-48BB-94B2-EE95EB84FB9E}" destId="{8C06E46D-7BBF-4D94-90AD-D79A4AC65F6B}" srcOrd="1" destOrd="0" presId="urn:microsoft.com/office/officeart/2005/8/layout/hierarchy3"/>
    <dgm:cxn modelId="{1CA3057B-B1D7-4D60-AD5C-14D59466DB71}" type="presParOf" srcId="{A07748E0-C912-4F13-8360-B8182E15265F}" destId="{A5D4EFC9-4F7F-47F3-A189-082DAB029832}" srcOrd="1" destOrd="0" presId="urn:microsoft.com/office/officeart/2005/8/layout/hierarchy3"/>
    <dgm:cxn modelId="{D7DDD964-B86C-4D02-8FCD-179D5FE4E753}" type="presParOf" srcId="{A5D4EFC9-4F7F-47F3-A189-082DAB029832}" destId="{747480FC-D60F-44E6-8FEE-20E1B443D75C}" srcOrd="0" destOrd="0" presId="urn:microsoft.com/office/officeart/2005/8/layout/hierarchy3"/>
    <dgm:cxn modelId="{44FD1CEF-F8A1-448E-891E-390772CE27E2}" type="presParOf" srcId="{A5D4EFC9-4F7F-47F3-A189-082DAB029832}" destId="{81BAAE0E-1FBF-478D-8803-33C87F6D66A4}" srcOrd="1" destOrd="0" presId="urn:microsoft.com/office/officeart/2005/8/layout/hierarchy3"/>
    <dgm:cxn modelId="{4AAAB328-61CF-4AEF-AB37-504A0D41F96A}" type="presParOf" srcId="{A5D4EFC9-4F7F-47F3-A189-082DAB029832}" destId="{BF3DE5ED-6D4D-44D4-A3B9-C66C0E153EF1}" srcOrd="2" destOrd="0" presId="urn:microsoft.com/office/officeart/2005/8/layout/hierarchy3"/>
    <dgm:cxn modelId="{54E92FD8-FE35-40E9-9021-E0B84490FFB2}" type="presParOf" srcId="{A5D4EFC9-4F7F-47F3-A189-082DAB029832}" destId="{B6FCAD0F-51FC-40FA-815C-C0BCC5C82E52}" srcOrd="3" destOrd="0" presId="urn:microsoft.com/office/officeart/2005/8/layout/hierarchy3"/>
    <dgm:cxn modelId="{220FFDC5-FE73-4447-92B9-33632B4D3A0D}" type="presParOf" srcId="{A5D4EFC9-4F7F-47F3-A189-082DAB029832}" destId="{C572F68C-602F-4A19-8EB8-04A205ADF821}" srcOrd="4" destOrd="0" presId="urn:microsoft.com/office/officeart/2005/8/layout/hierarchy3"/>
    <dgm:cxn modelId="{23E86B4E-3847-4C2D-900A-87E79D85EA7B}" type="presParOf" srcId="{A5D4EFC9-4F7F-47F3-A189-082DAB029832}" destId="{8BD49D72-2322-41DB-AD9C-8995B0A21CB5}" srcOrd="5" destOrd="0" presId="urn:microsoft.com/office/officeart/2005/8/layout/hierarchy3"/>
    <dgm:cxn modelId="{3605FAA3-E83E-4590-875F-27377E87AEE5}" type="presParOf" srcId="{88077182-94B0-4233-9275-0F82C961DFDC}" destId="{EFC53432-99C0-4F92-880F-7B65CEDA3B74}" srcOrd="3" destOrd="0" presId="urn:microsoft.com/office/officeart/2005/8/layout/hierarchy3"/>
    <dgm:cxn modelId="{7FA7D231-CF00-4B0D-8729-3BFC5119E1BD}" type="presParOf" srcId="{EFC53432-99C0-4F92-880F-7B65CEDA3B74}" destId="{8DEA7B1F-D5D4-43E5-A921-D5E251F57D85}" srcOrd="0" destOrd="0" presId="urn:microsoft.com/office/officeart/2005/8/layout/hierarchy3"/>
    <dgm:cxn modelId="{50C163D5-532A-400E-8825-DEA29F816DC1}" type="presParOf" srcId="{8DEA7B1F-D5D4-43E5-A921-D5E251F57D85}" destId="{D20C16D0-0F2F-42DD-9BE4-4ED92CD5CFFA}" srcOrd="0" destOrd="0" presId="urn:microsoft.com/office/officeart/2005/8/layout/hierarchy3"/>
    <dgm:cxn modelId="{63A1C794-1178-43D6-BF06-4AA73E618B9A}" type="presParOf" srcId="{8DEA7B1F-D5D4-43E5-A921-D5E251F57D85}" destId="{4C489BA0-5EEA-4D37-953D-66B9F35201EB}" srcOrd="1" destOrd="0" presId="urn:microsoft.com/office/officeart/2005/8/layout/hierarchy3"/>
    <dgm:cxn modelId="{4369AA40-EBDA-4D60-85EE-141E3879E542}" type="presParOf" srcId="{EFC53432-99C0-4F92-880F-7B65CEDA3B74}" destId="{3A8C982F-345B-4F6A-A9AB-0D3833C5A359}" srcOrd="1" destOrd="0" presId="urn:microsoft.com/office/officeart/2005/8/layout/hierarchy3"/>
    <dgm:cxn modelId="{63FDCE0C-3B75-4B37-9CC5-0E43D5B730AA}" type="presParOf" srcId="{3A8C982F-345B-4F6A-A9AB-0D3833C5A359}" destId="{720D28CE-12F1-4460-9865-739D0EBCBBC5}" srcOrd="0" destOrd="0" presId="urn:microsoft.com/office/officeart/2005/8/layout/hierarchy3"/>
    <dgm:cxn modelId="{6B452D8A-2E19-4BF3-AC1D-50747F74791A}" type="presParOf" srcId="{3A8C982F-345B-4F6A-A9AB-0D3833C5A359}" destId="{B3D3B966-47A9-48CA-BBC0-C5D21BCCB7AF}" srcOrd="1" destOrd="0" presId="urn:microsoft.com/office/officeart/2005/8/layout/hierarchy3"/>
    <dgm:cxn modelId="{3AA0B75E-274B-489F-A3F0-9BF96AA06CB6}" type="presParOf" srcId="{3A8C982F-345B-4F6A-A9AB-0D3833C5A359}" destId="{2CA7BA35-69EB-418F-9A3B-CF5E62DED518}" srcOrd="2" destOrd="0" presId="urn:microsoft.com/office/officeart/2005/8/layout/hierarchy3"/>
    <dgm:cxn modelId="{149DA703-444A-40AC-B30D-4DF03EFE7F77}" type="presParOf" srcId="{3A8C982F-345B-4F6A-A9AB-0D3833C5A359}" destId="{811FB470-3F21-4BA8-A6ED-303FCB4135C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51F98-61BE-45B7-8A9C-C73F1881D4A1}"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1CD43F86-3510-42B9-BB35-3E46FFE549D3}">
      <dgm:prSet phldrT="[Text]" phldr="0"/>
      <dgm:spPr/>
      <dgm:t>
        <a:bodyPr/>
        <a:lstStyle/>
        <a:p>
          <a:r>
            <a:rPr lang="en-US" b="1" i="0" u="none" strike="noStrike" cap="none" baseline="0" noProof="0" dirty="0">
              <a:latin typeface="Arial Rounded MT Bold"/>
              <a:cs typeface="Calibri Light"/>
            </a:rPr>
            <a:t>Self-Monitoring</a:t>
          </a:r>
          <a:endParaRPr lang="en-US" b="1" i="0" u="none" strike="noStrike" cap="none" baseline="0" noProof="0" dirty="0">
            <a:solidFill>
              <a:srgbClr val="010000"/>
            </a:solidFill>
            <a:latin typeface="Arial Rounded MT Bold"/>
            <a:cs typeface="Calibri Light"/>
          </a:endParaRPr>
        </a:p>
      </dgm:t>
    </dgm:pt>
    <dgm:pt modelId="{37188C34-8271-4B28-A2F0-FE10E57CC059}" type="parTrans" cxnId="{393E7B82-5367-4779-977A-91B8CA68B58E}">
      <dgm:prSet/>
      <dgm:spPr/>
      <dgm:t>
        <a:bodyPr/>
        <a:lstStyle/>
        <a:p>
          <a:endParaRPr lang="en-US"/>
        </a:p>
      </dgm:t>
    </dgm:pt>
    <dgm:pt modelId="{5B71B09F-9E8F-43FA-85B9-CE0AF67BFE05}" type="sibTrans" cxnId="{393E7B82-5367-4779-977A-91B8CA68B58E}">
      <dgm:prSet/>
      <dgm:spPr/>
      <dgm:t>
        <a:bodyPr/>
        <a:lstStyle/>
        <a:p>
          <a:endParaRPr lang="en-US"/>
        </a:p>
      </dgm:t>
    </dgm:pt>
    <dgm:pt modelId="{268B4EED-0234-4EFE-BB3C-CE498FA873D9}">
      <dgm:prSet phldrT="[Text]" phldr="0"/>
      <dgm:spPr/>
      <dgm:t>
        <a:bodyPr/>
        <a:lstStyle/>
        <a:p>
          <a:pPr rtl="0"/>
          <a:r>
            <a:rPr lang="en-US" b="1" dirty="0">
              <a:latin typeface="Arial Rounded MT Bold"/>
            </a:rPr>
            <a:t>Self-Isolation</a:t>
          </a:r>
        </a:p>
      </dgm:t>
    </dgm:pt>
    <dgm:pt modelId="{987D6D71-0DD1-479A-B51F-9FE1547E48C4}" type="parTrans" cxnId="{A646BCD1-F758-4CD5-8B3C-B57ACC3DB4EE}">
      <dgm:prSet/>
      <dgm:spPr/>
      <dgm:t>
        <a:bodyPr/>
        <a:lstStyle/>
        <a:p>
          <a:endParaRPr lang="en-US"/>
        </a:p>
      </dgm:t>
    </dgm:pt>
    <dgm:pt modelId="{2A7BF775-EECC-4829-9358-E3185CCD3E62}" type="sibTrans" cxnId="{A646BCD1-F758-4CD5-8B3C-B57ACC3DB4EE}">
      <dgm:prSet/>
      <dgm:spPr/>
      <dgm:t>
        <a:bodyPr/>
        <a:lstStyle/>
        <a:p>
          <a:endParaRPr lang="en-US"/>
        </a:p>
      </dgm:t>
    </dgm:pt>
    <dgm:pt modelId="{4EC0AB4E-D703-4D91-99E4-47892FF38B3D}">
      <dgm:prSet phldr="0"/>
      <dgm:spPr/>
      <dgm:t>
        <a:bodyPr/>
        <a:lstStyle/>
        <a:p>
          <a:pPr rtl="0"/>
          <a:r>
            <a:rPr lang="en-US" dirty="0">
              <a:latin typeface="Calibri Light" panose="020F0302020204030204"/>
            </a:rPr>
            <a:t>SELF-MONITOR </a:t>
          </a:r>
          <a:r>
            <a:rPr lang="en-US" dirty="0"/>
            <a:t>means to: </a:t>
          </a:r>
          <a:r>
            <a:rPr lang="en-US" dirty="0">
              <a:latin typeface="Calibri Light" panose="020F0302020204030204"/>
            </a:rPr>
            <a:t>monitor</a:t>
          </a:r>
          <a:r>
            <a:rPr lang="en-US" dirty="0"/>
            <a:t> yourself for 14 days for one or more symptoms of </a:t>
          </a:r>
          <a:r>
            <a:rPr lang="en-US" dirty="0">
              <a:latin typeface="Calibri Light" panose="020F0302020204030204"/>
            </a:rPr>
            <a:t>COVID-19. Go</a:t>
          </a:r>
          <a:r>
            <a:rPr lang="en-US" dirty="0"/>
            <a:t> about your day but avoid crowded places and increase your personal space from others, whenever possible</a:t>
          </a:r>
          <a:r>
            <a:rPr lang="en-US" dirty="0">
              <a:latin typeface="Calibri Light" panose="020F0302020204030204"/>
            </a:rPr>
            <a:t> </a:t>
          </a:r>
          <a:endParaRPr lang="en-US" dirty="0"/>
        </a:p>
      </dgm:t>
    </dgm:pt>
    <dgm:pt modelId="{E1B72D16-4923-4627-B8DD-3DA2E5178C2A}" type="parTrans" cxnId="{DCBA10A0-DB58-4529-98C0-0739AA7B1536}">
      <dgm:prSet/>
      <dgm:spPr/>
    </dgm:pt>
    <dgm:pt modelId="{E9FE7B35-3CAE-49CC-B61D-44238C85BD16}" type="sibTrans" cxnId="{DCBA10A0-DB58-4529-98C0-0739AA7B1536}">
      <dgm:prSet/>
      <dgm:spPr/>
    </dgm:pt>
    <dgm:pt modelId="{0A30743D-9E0C-4FCB-8AC1-D777FC3116D8}">
      <dgm:prSet phldr="0"/>
      <dgm:spPr/>
      <dgm:t>
        <a:bodyPr/>
        <a:lstStyle/>
        <a:p>
          <a:pPr rtl="0"/>
          <a:r>
            <a:rPr lang="en-US" dirty="0"/>
            <a:t>SELF-ISOLATE means to:</a:t>
          </a:r>
          <a:r>
            <a:rPr lang="en-US" dirty="0">
              <a:latin typeface="Calibri Light" panose="020F0302020204030204"/>
            </a:rPr>
            <a:t> </a:t>
          </a:r>
          <a:r>
            <a:rPr lang="en-US" dirty="0"/>
            <a:t> stay at home and monitor yourself for symptoms, even if mild, for 14 days</a:t>
          </a:r>
          <a:r>
            <a:rPr lang="en-US" dirty="0">
              <a:latin typeface="Calibri Light" panose="020F0302020204030204"/>
            </a:rPr>
            <a:t>;</a:t>
          </a:r>
          <a:r>
            <a:rPr lang="en-US" dirty="0"/>
            <a:t> avoid contact with other people to help prevent the spread of disease in your home and in your community in the event you become symptomatic</a:t>
          </a:r>
          <a:r>
            <a:rPr lang="en-US" dirty="0">
              <a:latin typeface="Calibri Light" panose="020F0302020204030204"/>
            </a:rPr>
            <a:t>.</a:t>
          </a:r>
          <a:endParaRPr lang="en-US" dirty="0"/>
        </a:p>
      </dgm:t>
    </dgm:pt>
    <dgm:pt modelId="{0863ADEA-5CB0-4DF4-8B03-0C348C8CD445}" type="parTrans" cxnId="{C83F52C7-A3FE-4D14-B755-DC1004A9EA0E}">
      <dgm:prSet/>
      <dgm:spPr/>
    </dgm:pt>
    <dgm:pt modelId="{F91040BA-6BE6-40A4-8BEF-D0159C8DFAA4}" type="sibTrans" cxnId="{C83F52C7-A3FE-4D14-B755-DC1004A9EA0E}">
      <dgm:prSet/>
      <dgm:spPr/>
    </dgm:pt>
    <dgm:pt modelId="{F93A480D-BD3D-4EE2-BD15-E68F836ABE49}">
      <dgm:prSet phldr="0"/>
      <dgm:spPr/>
      <dgm:t>
        <a:bodyPr/>
        <a:lstStyle/>
        <a:p>
          <a:pPr rtl="0"/>
          <a:r>
            <a:rPr lang="en-US" b="1" dirty="0">
              <a:latin typeface="Arial Rounded MT Bold"/>
            </a:rPr>
            <a:t>Isolation</a:t>
          </a:r>
        </a:p>
      </dgm:t>
    </dgm:pt>
    <dgm:pt modelId="{CC44492E-54E4-4132-A163-DD1FCCF6733E}" type="parTrans" cxnId="{88A52936-C968-411B-B392-6CBBE9992190}">
      <dgm:prSet/>
      <dgm:spPr/>
    </dgm:pt>
    <dgm:pt modelId="{74991C1B-9C14-4E07-B86C-E438499404CA}" type="sibTrans" cxnId="{88A52936-C968-411B-B392-6CBBE9992190}">
      <dgm:prSet/>
      <dgm:spPr/>
    </dgm:pt>
    <dgm:pt modelId="{9C1AD068-D3B0-4114-9A29-FD65AF00F848}">
      <dgm:prSet phldr="0"/>
      <dgm:spPr/>
      <dgm:t>
        <a:bodyPr/>
        <a:lstStyle/>
        <a:p>
          <a:pPr rtl="0"/>
          <a:r>
            <a:rPr lang="en-US" dirty="0"/>
            <a:t>To be ISOLATED means to:</a:t>
          </a:r>
          <a:r>
            <a:rPr lang="en-US" dirty="0">
              <a:latin typeface="Calibri Light" panose="020F0302020204030204"/>
            </a:rPr>
            <a:t> </a:t>
          </a:r>
          <a:r>
            <a:rPr lang="en-US" dirty="0"/>
            <a:t>stay at home until your Public Health Authority advises you that you are no longer at risk of spreading the virus to others</a:t>
          </a:r>
          <a:r>
            <a:rPr lang="en-US" dirty="0">
              <a:latin typeface="Calibri Light" panose="020F0302020204030204"/>
            </a:rPr>
            <a:t>; and</a:t>
          </a:r>
          <a:r>
            <a:rPr lang="en-US" dirty="0"/>
            <a:t> avoid contact with other people to help prevent the spread of disease in your home and in your community, particularly people at high risk of severe illness outcomes such as older adults or medically vulnerable people</a:t>
          </a:r>
        </a:p>
      </dgm:t>
    </dgm:pt>
    <dgm:pt modelId="{1B4C1A45-747F-44AF-9765-1753838F36B7}" type="parTrans" cxnId="{6682740A-749F-4633-A726-C0C64AB0F1A3}">
      <dgm:prSet/>
      <dgm:spPr/>
    </dgm:pt>
    <dgm:pt modelId="{FA79B602-FECD-4E20-A26D-1F27037682E3}" type="sibTrans" cxnId="{6682740A-749F-4633-A726-C0C64AB0F1A3}">
      <dgm:prSet/>
      <dgm:spPr/>
    </dgm:pt>
    <dgm:pt modelId="{3327869D-3E26-43E8-9B76-4D21758DC072}">
      <dgm:prSet phldr="0"/>
      <dgm:spPr/>
      <dgm:t>
        <a:bodyPr/>
        <a:lstStyle/>
        <a:p>
          <a:pPr rtl="0"/>
          <a:r>
            <a:rPr lang="en-US" dirty="0"/>
            <a:t>You have: no symptoms AND a history of possible exposure to the novel coronavirus due to travel outside of Canada or close contact with a person diagnosed with COVID-19</a:t>
          </a:r>
          <a:endParaRPr lang="en-US" dirty="0">
            <a:latin typeface="Calibri Light" panose="020F0302020204030204"/>
          </a:endParaRPr>
        </a:p>
      </dgm:t>
    </dgm:pt>
    <dgm:pt modelId="{71FA383F-4ACA-438F-B745-A0CD57315B3A}" type="parTrans" cxnId="{A738DECE-85AA-4DB0-A25B-CC494B2073F2}">
      <dgm:prSet/>
      <dgm:spPr/>
    </dgm:pt>
    <dgm:pt modelId="{D0A4BF78-9C86-4083-A83B-9B2AEEF1E9C9}" type="sibTrans" cxnId="{A738DECE-85AA-4DB0-A25B-CC494B2073F2}">
      <dgm:prSet/>
      <dgm:spPr/>
    </dgm:pt>
    <dgm:pt modelId="{64347AC0-3B5C-472F-A02C-9EC424D3615A}">
      <dgm:prSet phldr="0"/>
      <dgm:spPr/>
      <dgm:t>
        <a:bodyPr/>
        <a:lstStyle/>
        <a:p>
          <a:pPr rtl="0"/>
          <a:r>
            <a:rPr lang="en-US" dirty="0"/>
            <a:t>You have: no symptoms AND a history of possible exposure to the novel coronavirus that causes COVID-19, in the last 14 days</a:t>
          </a:r>
        </a:p>
      </dgm:t>
    </dgm:pt>
    <dgm:pt modelId="{ADB972A5-2F55-4494-B8CF-39A48259B980}" type="parTrans" cxnId="{5125276B-C8ED-45CD-BC50-4C77EDDCB08D}">
      <dgm:prSet/>
      <dgm:spPr/>
    </dgm:pt>
    <dgm:pt modelId="{5D1B3515-8F43-4D33-8621-14408BAD64DA}" type="sibTrans" cxnId="{5125276B-C8ED-45CD-BC50-4C77EDDCB08D}">
      <dgm:prSet/>
      <dgm:spPr/>
    </dgm:pt>
    <dgm:pt modelId="{5893C060-A1D1-4190-8220-6FE6D54E1662}">
      <dgm:prSet phldr="0"/>
      <dgm:spPr/>
      <dgm:t>
        <a:bodyPr/>
        <a:lstStyle/>
        <a:p>
          <a:pPr rtl="0"/>
          <a:r>
            <a:rPr lang="en-US" dirty="0"/>
            <a:t>You have: symptoms, even if mild AND you have been diagnosed with COVID-19 or are waiting for the results of a lab test for COVID-19</a:t>
          </a:r>
          <a:endParaRPr lang="en-US" dirty="0">
            <a:latin typeface="Calibri Light" panose="020F0302020204030204"/>
          </a:endParaRPr>
        </a:p>
      </dgm:t>
    </dgm:pt>
    <dgm:pt modelId="{FD593D36-7EFD-4DEF-9F88-3F0BBC1A8338}" type="parTrans" cxnId="{5AA1B079-34BE-4313-9302-EA2696D4E9C0}">
      <dgm:prSet/>
      <dgm:spPr/>
    </dgm:pt>
    <dgm:pt modelId="{1B37EF6A-73C1-4BEC-88E4-E587E0A242D5}" type="sibTrans" cxnId="{5AA1B079-34BE-4313-9302-EA2696D4E9C0}">
      <dgm:prSet/>
      <dgm:spPr/>
    </dgm:pt>
    <dgm:pt modelId="{C1812690-54C9-4409-AD12-7B2F8C25FA02}">
      <dgm:prSet phldr="0"/>
      <dgm:spPr/>
      <dgm:t>
        <a:bodyPr/>
        <a:lstStyle/>
        <a:p>
          <a:pPr rtl="0"/>
          <a:r>
            <a:rPr lang="en-US" dirty="0"/>
            <a:t>You need to self-monitor if: you have reason to believe you have been exposed to a person with COVID-19 OR you are in close contact with older adults or medically vulnerable people OR you have been advised to self-monitor for any other reason by your Public Health Authority</a:t>
          </a:r>
          <a:endParaRPr lang="en-US" dirty="0">
            <a:latin typeface="Calibri Light" panose="020F0302020204030204"/>
          </a:endParaRPr>
        </a:p>
      </dgm:t>
    </dgm:pt>
    <dgm:pt modelId="{B4BF7F99-46E6-40C9-A7C3-63E4B5C1834A}" type="parTrans" cxnId="{8C83E141-1079-42DD-89FD-18B24CD8DCDA}">
      <dgm:prSet/>
      <dgm:spPr/>
    </dgm:pt>
    <dgm:pt modelId="{1F3A6D63-060A-4A98-AD99-F9DD4108117D}" type="sibTrans" cxnId="{8C83E141-1079-42DD-89FD-18B24CD8DCDA}">
      <dgm:prSet/>
      <dgm:spPr/>
    </dgm:pt>
    <dgm:pt modelId="{5F7E2D2E-D0AC-4F37-B1B3-C571BD9EF0EC}">
      <dgm:prSet phldr="0"/>
      <dgm:spPr/>
      <dgm:t>
        <a:bodyPr/>
        <a:lstStyle/>
        <a:p>
          <a:pPr rtl="0"/>
          <a:r>
            <a:rPr lang="en-US" dirty="0">
              <a:latin typeface="Calibri Light" panose="020F0302020204030204"/>
            </a:rPr>
            <a:t>You need to self-isolate</a:t>
          </a:r>
          <a:r>
            <a:rPr lang="en-US" dirty="0"/>
            <a:t> if: you have travelled outside of Canada within the last 14 days OR your Public Health Authority has identified you as a close contact of someone diagnosed with COVID-19</a:t>
          </a:r>
          <a:r>
            <a:rPr lang="en-US" dirty="0">
              <a:latin typeface="Calibri Light" panose="020F0302020204030204"/>
            </a:rPr>
            <a:t> </a:t>
          </a:r>
          <a:endParaRPr lang="en-US" dirty="0"/>
        </a:p>
      </dgm:t>
    </dgm:pt>
    <dgm:pt modelId="{82A81D87-9385-48F9-8EDC-6239956E26CB}" type="parTrans" cxnId="{6B8CEEBD-5289-47E1-BA4F-DD40E28478E7}">
      <dgm:prSet/>
      <dgm:spPr/>
    </dgm:pt>
    <dgm:pt modelId="{6FB1DE74-9FFA-4A58-99D8-12502DEB07C5}" type="sibTrans" cxnId="{6B8CEEBD-5289-47E1-BA4F-DD40E28478E7}">
      <dgm:prSet/>
      <dgm:spPr/>
    </dgm:pt>
    <dgm:pt modelId="{5B707B36-4F57-4756-A869-C1A27AF26254}">
      <dgm:prSet phldr="0"/>
      <dgm:spPr/>
      <dgm:t>
        <a:bodyPr/>
        <a:lstStyle/>
        <a:p>
          <a:pPr rtl="0"/>
          <a:r>
            <a:rPr lang="en-US" dirty="0"/>
            <a:t>You need to isolate if: you have been diagnosed with COVID-19 OR </a:t>
          </a:r>
          <a:r>
            <a:rPr lang="en-US" dirty="0">
              <a:latin typeface="Calibri Light" panose="020F0302020204030204"/>
            </a:rPr>
            <a:t>you</a:t>
          </a:r>
          <a:r>
            <a:rPr lang="en-US" dirty="0"/>
            <a:t> are waiting to hear the results of a laboratory test for COVID-19 OR you have been advised to isolate at home for any other reason by your Public Health Authority</a:t>
          </a:r>
          <a:endParaRPr lang="en-US" dirty="0">
            <a:latin typeface="Calibri Light" panose="020F0302020204030204"/>
          </a:endParaRPr>
        </a:p>
      </dgm:t>
    </dgm:pt>
    <dgm:pt modelId="{6EA1E44B-D891-452F-B167-95867F941869}" type="parTrans" cxnId="{EA6DB98E-2B32-4D75-B78D-702F0D7246DD}">
      <dgm:prSet/>
      <dgm:spPr/>
    </dgm:pt>
    <dgm:pt modelId="{BA1585AC-09EB-4E40-B5A4-BDEF6550334A}" type="sibTrans" cxnId="{EA6DB98E-2B32-4D75-B78D-702F0D7246DD}">
      <dgm:prSet/>
      <dgm:spPr/>
    </dgm:pt>
    <dgm:pt modelId="{9666F4B2-9203-4659-87E4-E7EB0189D8F2}" type="pres">
      <dgm:prSet presAssocID="{3F151F98-61BE-45B7-8A9C-C73F1881D4A1}" presName="Name0" presStyleCnt="0">
        <dgm:presLayoutVars>
          <dgm:dir/>
          <dgm:animLvl val="lvl"/>
          <dgm:resizeHandles val="exact"/>
        </dgm:presLayoutVars>
      </dgm:prSet>
      <dgm:spPr/>
      <dgm:t>
        <a:bodyPr/>
        <a:lstStyle/>
        <a:p>
          <a:endParaRPr lang="en-CA"/>
        </a:p>
      </dgm:t>
    </dgm:pt>
    <dgm:pt modelId="{98CBC916-8FE8-475E-AAC2-97DA0F47D38A}" type="pres">
      <dgm:prSet presAssocID="{1CD43F86-3510-42B9-BB35-3E46FFE549D3}" presName="composite" presStyleCnt="0"/>
      <dgm:spPr/>
    </dgm:pt>
    <dgm:pt modelId="{48A5286E-9A23-48A4-B23D-2CEB1AA12C0E}" type="pres">
      <dgm:prSet presAssocID="{1CD43F86-3510-42B9-BB35-3E46FFE549D3}" presName="parTx" presStyleLbl="alignNode1" presStyleIdx="0" presStyleCnt="3">
        <dgm:presLayoutVars>
          <dgm:chMax val="0"/>
          <dgm:chPref val="0"/>
          <dgm:bulletEnabled val="1"/>
        </dgm:presLayoutVars>
      </dgm:prSet>
      <dgm:spPr/>
      <dgm:t>
        <a:bodyPr/>
        <a:lstStyle/>
        <a:p>
          <a:endParaRPr lang="en-CA"/>
        </a:p>
      </dgm:t>
    </dgm:pt>
    <dgm:pt modelId="{08EFEDAB-D471-48DC-BA6D-EA79FA91BF50}" type="pres">
      <dgm:prSet presAssocID="{1CD43F86-3510-42B9-BB35-3E46FFE549D3}" presName="desTx" presStyleLbl="alignAccFollowNode1" presStyleIdx="0" presStyleCnt="3">
        <dgm:presLayoutVars>
          <dgm:bulletEnabled val="1"/>
        </dgm:presLayoutVars>
      </dgm:prSet>
      <dgm:spPr/>
      <dgm:t>
        <a:bodyPr/>
        <a:lstStyle/>
        <a:p>
          <a:endParaRPr lang="en-CA"/>
        </a:p>
      </dgm:t>
    </dgm:pt>
    <dgm:pt modelId="{3C54B69D-6F18-4E3A-9589-DB7E0572E891}" type="pres">
      <dgm:prSet presAssocID="{5B71B09F-9E8F-43FA-85B9-CE0AF67BFE05}" presName="space" presStyleCnt="0"/>
      <dgm:spPr/>
    </dgm:pt>
    <dgm:pt modelId="{FEF3950F-9EEF-4B0B-8D5B-9D69F442F8C9}" type="pres">
      <dgm:prSet presAssocID="{268B4EED-0234-4EFE-BB3C-CE498FA873D9}" presName="composite" presStyleCnt="0"/>
      <dgm:spPr/>
    </dgm:pt>
    <dgm:pt modelId="{BD220F85-1FF5-4E3E-A80E-94E8BA01EE6A}" type="pres">
      <dgm:prSet presAssocID="{268B4EED-0234-4EFE-BB3C-CE498FA873D9}" presName="parTx" presStyleLbl="alignNode1" presStyleIdx="1" presStyleCnt="3">
        <dgm:presLayoutVars>
          <dgm:chMax val="0"/>
          <dgm:chPref val="0"/>
          <dgm:bulletEnabled val="1"/>
        </dgm:presLayoutVars>
      </dgm:prSet>
      <dgm:spPr/>
      <dgm:t>
        <a:bodyPr/>
        <a:lstStyle/>
        <a:p>
          <a:endParaRPr lang="en-CA"/>
        </a:p>
      </dgm:t>
    </dgm:pt>
    <dgm:pt modelId="{329B0FC9-7FD2-4E5A-B997-DDECC03735FA}" type="pres">
      <dgm:prSet presAssocID="{268B4EED-0234-4EFE-BB3C-CE498FA873D9}" presName="desTx" presStyleLbl="alignAccFollowNode1" presStyleIdx="1" presStyleCnt="3">
        <dgm:presLayoutVars>
          <dgm:bulletEnabled val="1"/>
        </dgm:presLayoutVars>
      </dgm:prSet>
      <dgm:spPr/>
      <dgm:t>
        <a:bodyPr/>
        <a:lstStyle/>
        <a:p>
          <a:endParaRPr lang="en-CA"/>
        </a:p>
      </dgm:t>
    </dgm:pt>
    <dgm:pt modelId="{8238BC23-2130-4158-9931-020423E87C83}" type="pres">
      <dgm:prSet presAssocID="{2A7BF775-EECC-4829-9358-E3185CCD3E62}" presName="space" presStyleCnt="0"/>
      <dgm:spPr/>
    </dgm:pt>
    <dgm:pt modelId="{74159619-BA69-42CD-86D4-0A67C91C0D0F}" type="pres">
      <dgm:prSet presAssocID="{F93A480D-BD3D-4EE2-BD15-E68F836ABE49}" presName="composite" presStyleCnt="0"/>
      <dgm:spPr/>
    </dgm:pt>
    <dgm:pt modelId="{D006E8C2-A78E-4ED5-8239-4986355F5C40}" type="pres">
      <dgm:prSet presAssocID="{F93A480D-BD3D-4EE2-BD15-E68F836ABE49}" presName="parTx" presStyleLbl="alignNode1" presStyleIdx="2" presStyleCnt="3">
        <dgm:presLayoutVars>
          <dgm:chMax val="0"/>
          <dgm:chPref val="0"/>
          <dgm:bulletEnabled val="1"/>
        </dgm:presLayoutVars>
      </dgm:prSet>
      <dgm:spPr/>
      <dgm:t>
        <a:bodyPr/>
        <a:lstStyle/>
        <a:p>
          <a:endParaRPr lang="en-CA"/>
        </a:p>
      </dgm:t>
    </dgm:pt>
    <dgm:pt modelId="{CC45FCC4-D03E-483B-9D17-6B766D534822}" type="pres">
      <dgm:prSet presAssocID="{F93A480D-BD3D-4EE2-BD15-E68F836ABE49}" presName="desTx" presStyleLbl="alignAccFollowNode1" presStyleIdx="2" presStyleCnt="3">
        <dgm:presLayoutVars>
          <dgm:bulletEnabled val="1"/>
        </dgm:presLayoutVars>
      </dgm:prSet>
      <dgm:spPr/>
      <dgm:t>
        <a:bodyPr/>
        <a:lstStyle/>
        <a:p>
          <a:endParaRPr lang="en-CA"/>
        </a:p>
      </dgm:t>
    </dgm:pt>
  </dgm:ptLst>
  <dgm:cxnLst>
    <dgm:cxn modelId="{5125276B-C8ED-45CD-BC50-4C77EDDCB08D}" srcId="{1CD43F86-3510-42B9-BB35-3E46FFE549D3}" destId="{64347AC0-3B5C-472F-A02C-9EC424D3615A}" srcOrd="1" destOrd="0" parTransId="{ADB972A5-2F55-4494-B8CF-39A48259B980}" sibTransId="{5D1B3515-8F43-4D33-8621-14408BAD64DA}"/>
    <dgm:cxn modelId="{1635672C-6AD0-4E61-BC44-781A880BD96C}" type="presOf" srcId="{F93A480D-BD3D-4EE2-BD15-E68F836ABE49}" destId="{D006E8C2-A78E-4ED5-8239-4986355F5C40}" srcOrd="0" destOrd="0" presId="urn:microsoft.com/office/officeart/2005/8/layout/hList1"/>
    <dgm:cxn modelId="{39E23A0F-BFF8-4BE3-ACE3-EE3A70A1EEEF}" type="presOf" srcId="{5B707B36-4F57-4756-A869-C1A27AF26254}" destId="{CC45FCC4-D03E-483B-9D17-6B766D534822}" srcOrd="0" destOrd="2" presId="urn:microsoft.com/office/officeart/2005/8/layout/hList1"/>
    <dgm:cxn modelId="{93F306B5-1296-441C-BD38-117F1D3FFC19}" type="presOf" srcId="{3F151F98-61BE-45B7-8A9C-C73F1881D4A1}" destId="{9666F4B2-9203-4659-87E4-E7EB0189D8F2}" srcOrd="0" destOrd="0" presId="urn:microsoft.com/office/officeart/2005/8/layout/hList1"/>
    <dgm:cxn modelId="{8C83E141-1079-42DD-89FD-18B24CD8DCDA}" srcId="{1CD43F86-3510-42B9-BB35-3E46FFE549D3}" destId="{C1812690-54C9-4409-AD12-7B2F8C25FA02}" srcOrd="2" destOrd="0" parTransId="{B4BF7F99-46E6-40C9-A7C3-63E4B5C1834A}" sibTransId="{1F3A6D63-060A-4A98-AD99-F9DD4108117D}"/>
    <dgm:cxn modelId="{EA6DB98E-2B32-4D75-B78D-702F0D7246DD}" srcId="{F93A480D-BD3D-4EE2-BD15-E68F836ABE49}" destId="{5B707B36-4F57-4756-A869-C1A27AF26254}" srcOrd="2" destOrd="0" parTransId="{6EA1E44B-D891-452F-B167-95867F941869}" sibTransId="{BA1585AC-09EB-4E40-B5A4-BDEF6550334A}"/>
    <dgm:cxn modelId="{307BBCEE-BEFC-4E28-9C75-0714950D8F94}" type="presOf" srcId="{4EC0AB4E-D703-4D91-99E4-47892FF38B3D}" destId="{08EFEDAB-D471-48DC-BA6D-EA79FA91BF50}" srcOrd="0" destOrd="0" presId="urn:microsoft.com/office/officeart/2005/8/layout/hList1"/>
    <dgm:cxn modelId="{80643A43-E492-41A2-A3D3-AF69700D1B4F}" type="presOf" srcId="{1CD43F86-3510-42B9-BB35-3E46FFE549D3}" destId="{48A5286E-9A23-48A4-B23D-2CEB1AA12C0E}" srcOrd="0" destOrd="0" presId="urn:microsoft.com/office/officeart/2005/8/layout/hList1"/>
    <dgm:cxn modelId="{DCBA10A0-DB58-4529-98C0-0739AA7B1536}" srcId="{1CD43F86-3510-42B9-BB35-3E46FFE549D3}" destId="{4EC0AB4E-D703-4D91-99E4-47892FF38B3D}" srcOrd="0" destOrd="0" parTransId="{E1B72D16-4923-4627-B8DD-3DA2E5178C2A}" sibTransId="{E9FE7B35-3CAE-49CC-B61D-44238C85BD16}"/>
    <dgm:cxn modelId="{C3F11489-15BE-4CC0-9C25-3AF9B5DD1411}" type="presOf" srcId="{268B4EED-0234-4EFE-BB3C-CE498FA873D9}" destId="{BD220F85-1FF5-4E3E-A80E-94E8BA01EE6A}" srcOrd="0" destOrd="0" presId="urn:microsoft.com/office/officeart/2005/8/layout/hList1"/>
    <dgm:cxn modelId="{88A52936-C968-411B-B392-6CBBE9992190}" srcId="{3F151F98-61BE-45B7-8A9C-C73F1881D4A1}" destId="{F93A480D-BD3D-4EE2-BD15-E68F836ABE49}" srcOrd="2" destOrd="0" parTransId="{CC44492E-54E4-4132-A163-DD1FCCF6733E}" sibTransId="{74991C1B-9C14-4E07-B86C-E438499404CA}"/>
    <dgm:cxn modelId="{CC6E5709-4A35-4CD4-A6DB-F9C3BE2DF320}" type="presOf" srcId="{9C1AD068-D3B0-4114-9A29-FD65AF00F848}" destId="{CC45FCC4-D03E-483B-9D17-6B766D534822}" srcOrd="0" destOrd="0" presId="urn:microsoft.com/office/officeart/2005/8/layout/hList1"/>
    <dgm:cxn modelId="{6B8CEEBD-5289-47E1-BA4F-DD40E28478E7}" srcId="{268B4EED-0234-4EFE-BB3C-CE498FA873D9}" destId="{5F7E2D2E-D0AC-4F37-B1B3-C571BD9EF0EC}" srcOrd="2" destOrd="0" parTransId="{82A81D87-9385-48F9-8EDC-6239956E26CB}" sibTransId="{6FB1DE74-9FFA-4A58-99D8-12502DEB07C5}"/>
    <dgm:cxn modelId="{393E7B82-5367-4779-977A-91B8CA68B58E}" srcId="{3F151F98-61BE-45B7-8A9C-C73F1881D4A1}" destId="{1CD43F86-3510-42B9-BB35-3E46FFE549D3}" srcOrd="0" destOrd="0" parTransId="{37188C34-8271-4B28-A2F0-FE10E57CC059}" sibTransId="{5B71B09F-9E8F-43FA-85B9-CE0AF67BFE05}"/>
    <dgm:cxn modelId="{C83F52C7-A3FE-4D14-B755-DC1004A9EA0E}" srcId="{268B4EED-0234-4EFE-BB3C-CE498FA873D9}" destId="{0A30743D-9E0C-4FCB-8AC1-D777FC3116D8}" srcOrd="0" destOrd="0" parTransId="{0863ADEA-5CB0-4DF4-8B03-0C348C8CD445}" sibTransId="{F91040BA-6BE6-40A4-8BEF-D0159C8DFAA4}"/>
    <dgm:cxn modelId="{98945931-AE66-4DD0-A7F5-CBC67BD3021C}" type="presOf" srcId="{5893C060-A1D1-4190-8220-6FE6D54E1662}" destId="{CC45FCC4-D03E-483B-9D17-6B766D534822}" srcOrd="0" destOrd="1" presId="urn:microsoft.com/office/officeart/2005/8/layout/hList1"/>
    <dgm:cxn modelId="{4477C993-5A83-491C-8596-3F52D9E7B4BD}" type="presOf" srcId="{C1812690-54C9-4409-AD12-7B2F8C25FA02}" destId="{08EFEDAB-D471-48DC-BA6D-EA79FA91BF50}" srcOrd="0" destOrd="2" presId="urn:microsoft.com/office/officeart/2005/8/layout/hList1"/>
    <dgm:cxn modelId="{A738DECE-85AA-4DB0-A25B-CC494B2073F2}" srcId="{268B4EED-0234-4EFE-BB3C-CE498FA873D9}" destId="{3327869D-3E26-43E8-9B76-4D21758DC072}" srcOrd="1" destOrd="0" parTransId="{71FA383F-4ACA-438F-B745-A0CD57315B3A}" sibTransId="{D0A4BF78-9C86-4083-A83B-9B2AEEF1E9C9}"/>
    <dgm:cxn modelId="{B11343FE-B9E7-40EE-AC9D-74EA0341C3C6}" type="presOf" srcId="{0A30743D-9E0C-4FCB-8AC1-D777FC3116D8}" destId="{329B0FC9-7FD2-4E5A-B997-DDECC03735FA}" srcOrd="0" destOrd="0" presId="urn:microsoft.com/office/officeart/2005/8/layout/hList1"/>
    <dgm:cxn modelId="{EAE5FDCA-5085-4F46-A90A-4093D5F3622F}" type="presOf" srcId="{5F7E2D2E-D0AC-4F37-B1B3-C571BD9EF0EC}" destId="{329B0FC9-7FD2-4E5A-B997-DDECC03735FA}" srcOrd="0" destOrd="2" presId="urn:microsoft.com/office/officeart/2005/8/layout/hList1"/>
    <dgm:cxn modelId="{D39BC9A8-9ABB-4EE3-97BE-176663228046}" type="presOf" srcId="{64347AC0-3B5C-472F-A02C-9EC424D3615A}" destId="{08EFEDAB-D471-48DC-BA6D-EA79FA91BF50}" srcOrd="0" destOrd="1" presId="urn:microsoft.com/office/officeart/2005/8/layout/hList1"/>
    <dgm:cxn modelId="{A646BCD1-F758-4CD5-8B3C-B57ACC3DB4EE}" srcId="{3F151F98-61BE-45B7-8A9C-C73F1881D4A1}" destId="{268B4EED-0234-4EFE-BB3C-CE498FA873D9}" srcOrd="1" destOrd="0" parTransId="{987D6D71-0DD1-479A-B51F-9FE1547E48C4}" sibTransId="{2A7BF775-EECC-4829-9358-E3185CCD3E62}"/>
    <dgm:cxn modelId="{5AA1B079-34BE-4313-9302-EA2696D4E9C0}" srcId="{F93A480D-BD3D-4EE2-BD15-E68F836ABE49}" destId="{5893C060-A1D1-4190-8220-6FE6D54E1662}" srcOrd="1" destOrd="0" parTransId="{FD593D36-7EFD-4DEF-9F88-3F0BBC1A8338}" sibTransId="{1B37EF6A-73C1-4BEC-88E4-E587E0A242D5}"/>
    <dgm:cxn modelId="{7314E632-8E4B-4BE5-B8D7-28EC4C096171}" type="presOf" srcId="{3327869D-3E26-43E8-9B76-4D21758DC072}" destId="{329B0FC9-7FD2-4E5A-B997-DDECC03735FA}" srcOrd="0" destOrd="1" presId="urn:microsoft.com/office/officeart/2005/8/layout/hList1"/>
    <dgm:cxn modelId="{6682740A-749F-4633-A726-C0C64AB0F1A3}" srcId="{F93A480D-BD3D-4EE2-BD15-E68F836ABE49}" destId="{9C1AD068-D3B0-4114-9A29-FD65AF00F848}" srcOrd="0" destOrd="0" parTransId="{1B4C1A45-747F-44AF-9765-1753838F36B7}" sibTransId="{FA79B602-FECD-4E20-A26D-1F27037682E3}"/>
    <dgm:cxn modelId="{E84E8DD8-F9F0-4295-AB05-B94AEEC2A5B2}" type="presParOf" srcId="{9666F4B2-9203-4659-87E4-E7EB0189D8F2}" destId="{98CBC916-8FE8-475E-AAC2-97DA0F47D38A}" srcOrd="0" destOrd="0" presId="urn:microsoft.com/office/officeart/2005/8/layout/hList1"/>
    <dgm:cxn modelId="{11C8428D-A82C-4CD2-961F-B205006B7B0F}" type="presParOf" srcId="{98CBC916-8FE8-475E-AAC2-97DA0F47D38A}" destId="{48A5286E-9A23-48A4-B23D-2CEB1AA12C0E}" srcOrd="0" destOrd="0" presId="urn:microsoft.com/office/officeart/2005/8/layout/hList1"/>
    <dgm:cxn modelId="{3A30AFBB-D4F0-46E8-A34A-7DAC22FBCAFF}" type="presParOf" srcId="{98CBC916-8FE8-475E-AAC2-97DA0F47D38A}" destId="{08EFEDAB-D471-48DC-BA6D-EA79FA91BF50}" srcOrd="1" destOrd="0" presId="urn:microsoft.com/office/officeart/2005/8/layout/hList1"/>
    <dgm:cxn modelId="{79EBDDDF-A913-4FAE-A0EE-3D6BC3CC33BE}" type="presParOf" srcId="{9666F4B2-9203-4659-87E4-E7EB0189D8F2}" destId="{3C54B69D-6F18-4E3A-9589-DB7E0572E891}" srcOrd="1" destOrd="0" presId="urn:microsoft.com/office/officeart/2005/8/layout/hList1"/>
    <dgm:cxn modelId="{4413B610-6B52-45C6-AC01-CC460EAC4D68}" type="presParOf" srcId="{9666F4B2-9203-4659-87E4-E7EB0189D8F2}" destId="{FEF3950F-9EEF-4B0B-8D5B-9D69F442F8C9}" srcOrd="2" destOrd="0" presId="urn:microsoft.com/office/officeart/2005/8/layout/hList1"/>
    <dgm:cxn modelId="{52A2D0B9-C75F-421F-A349-B4CA0DFFEF56}" type="presParOf" srcId="{FEF3950F-9EEF-4B0B-8D5B-9D69F442F8C9}" destId="{BD220F85-1FF5-4E3E-A80E-94E8BA01EE6A}" srcOrd="0" destOrd="0" presId="urn:microsoft.com/office/officeart/2005/8/layout/hList1"/>
    <dgm:cxn modelId="{300DB1DF-A1E6-4D7F-B9F0-BD7AB2C9767E}" type="presParOf" srcId="{FEF3950F-9EEF-4B0B-8D5B-9D69F442F8C9}" destId="{329B0FC9-7FD2-4E5A-B997-DDECC03735FA}" srcOrd="1" destOrd="0" presId="urn:microsoft.com/office/officeart/2005/8/layout/hList1"/>
    <dgm:cxn modelId="{77865714-7F20-4C73-AA1C-5870FA5C85D5}" type="presParOf" srcId="{9666F4B2-9203-4659-87E4-E7EB0189D8F2}" destId="{8238BC23-2130-4158-9931-020423E87C83}" srcOrd="3" destOrd="0" presId="urn:microsoft.com/office/officeart/2005/8/layout/hList1"/>
    <dgm:cxn modelId="{5858EC17-5FC9-4ED7-9840-346915BEA9B2}" type="presParOf" srcId="{9666F4B2-9203-4659-87E4-E7EB0189D8F2}" destId="{74159619-BA69-42CD-86D4-0A67C91C0D0F}" srcOrd="4" destOrd="0" presId="urn:microsoft.com/office/officeart/2005/8/layout/hList1"/>
    <dgm:cxn modelId="{20A4175D-97A4-42BD-B582-A15E50DAA864}" type="presParOf" srcId="{74159619-BA69-42CD-86D4-0A67C91C0D0F}" destId="{D006E8C2-A78E-4ED5-8239-4986355F5C40}" srcOrd="0" destOrd="0" presId="urn:microsoft.com/office/officeart/2005/8/layout/hList1"/>
    <dgm:cxn modelId="{295AC2AC-3537-4B87-AB71-10F8449E91AA}" type="presParOf" srcId="{74159619-BA69-42CD-86D4-0A67C91C0D0F}" destId="{CC45FCC4-D03E-483B-9D17-6B766D53482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9250F-7376-47BA-B8C9-4A20DAE6B52A}">
      <dsp:nvSpPr>
        <dsp:cNvPr id="0" name=""/>
        <dsp:cNvSpPr/>
      </dsp:nvSpPr>
      <dsp:spPr>
        <a:xfrm>
          <a:off x="1590" y="1210339"/>
          <a:ext cx="1827765" cy="9138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a:t>Prepare</a:t>
          </a:r>
        </a:p>
      </dsp:txBody>
      <dsp:txXfrm>
        <a:off x="28357" y="1237106"/>
        <a:ext cx="1774231" cy="860348"/>
      </dsp:txXfrm>
    </dsp:sp>
    <dsp:sp modelId="{1FA79DC8-601C-4E7E-AA63-28A18FA2906A}">
      <dsp:nvSpPr>
        <dsp:cNvPr id="0" name=""/>
        <dsp:cNvSpPr/>
      </dsp:nvSpPr>
      <dsp:spPr>
        <a:xfrm>
          <a:off x="184366" y="2124222"/>
          <a:ext cx="182776" cy="685412"/>
        </a:xfrm>
        <a:custGeom>
          <a:avLst/>
          <a:gdLst/>
          <a:ahLst/>
          <a:cxnLst/>
          <a:rect l="0" t="0" r="0" b="0"/>
          <a:pathLst>
            <a:path>
              <a:moveTo>
                <a:pt x="0" y="0"/>
              </a:moveTo>
              <a:lnTo>
                <a:pt x="0" y="685412"/>
              </a:lnTo>
              <a:lnTo>
                <a:pt x="182776" y="68541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B9780D-D7CC-44DD-A780-14D6ACB7AF62}">
      <dsp:nvSpPr>
        <dsp:cNvPr id="0" name=""/>
        <dsp:cNvSpPr/>
      </dsp:nvSpPr>
      <dsp:spPr>
        <a:xfrm>
          <a:off x="367143" y="2352692"/>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smtClean="0"/>
            <a:t>Be prepared for more changes in the months ahead.</a:t>
          </a:r>
          <a:endParaRPr lang="en-US" sz="900" kern="1200" dirty="0"/>
        </a:p>
      </dsp:txBody>
      <dsp:txXfrm>
        <a:off x="393910" y="2379459"/>
        <a:ext cx="1408678" cy="860348"/>
      </dsp:txXfrm>
    </dsp:sp>
    <dsp:sp modelId="{D4177B4C-1E17-4F35-A701-FE51806744AA}">
      <dsp:nvSpPr>
        <dsp:cNvPr id="0" name=""/>
        <dsp:cNvSpPr/>
      </dsp:nvSpPr>
      <dsp:spPr>
        <a:xfrm>
          <a:off x="184366" y="2124222"/>
          <a:ext cx="182776" cy="1827765"/>
        </a:xfrm>
        <a:custGeom>
          <a:avLst/>
          <a:gdLst/>
          <a:ahLst/>
          <a:cxnLst/>
          <a:rect l="0" t="0" r="0" b="0"/>
          <a:pathLst>
            <a:path>
              <a:moveTo>
                <a:pt x="0" y="0"/>
              </a:moveTo>
              <a:lnTo>
                <a:pt x="0" y="1827765"/>
              </a:lnTo>
              <a:lnTo>
                <a:pt x="182776" y="1827765"/>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6BFE6B-C155-49E1-B156-D51E1F854B8A}">
      <dsp:nvSpPr>
        <dsp:cNvPr id="0" name=""/>
        <dsp:cNvSpPr/>
      </dsp:nvSpPr>
      <dsp:spPr>
        <a:xfrm>
          <a:off x="367143" y="3495046"/>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latin typeface="Calibri Light" panose="020F0302020204030204"/>
            </a:rPr>
            <a:t>Do not</a:t>
          </a:r>
          <a:r>
            <a:rPr lang="en-US" sz="900" kern="1200" dirty="0"/>
            <a:t> call at </a:t>
          </a:r>
          <a:r>
            <a:rPr lang="en-US" sz="900" kern="1200" dirty="0">
              <a:latin typeface="Calibri Light" panose="020F0302020204030204"/>
            </a:rPr>
            <a:t>each other's homes</a:t>
          </a:r>
          <a:r>
            <a:rPr lang="en-US" sz="900" kern="1200" dirty="0"/>
            <a:t> unannounced.</a:t>
          </a:r>
          <a:r>
            <a:rPr lang="en-US" sz="900" kern="1200" dirty="0">
              <a:latin typeface="Calibri Light" panose="020F0302020204030204"/>
            </a:rPr>
            <a:t> Let people know to expect you. </a:t>
          </a:r>
          <a:endParaRPr lang="en-US" sz="900" kern="1200" dirty="0"/>
        </a:p>
      </dsp:txBody>
      <dsp:txXfrm>
        <a:off x="393910" y="3521813"/>
        <a:ext cx="1408678" cy="860348"/>
      </dsp:txXfrm>
    </dsp:sp>
    <dsp:sp modelId="{5CDB1E8C-47B2-4879-BA88-1E7C6F98F27B}">
      <dsp:nvSpPr>
        <dsp:cNvPr id="0" name=""/>
        <dsp:cNvSpPr/>
      </dsp:nvSpPr>
      <dsp:spPr>
        <a:xfrm>
          <a:off x="184366" y="2124222"/>
          <a:ext cx="182776" cy="2970119"/>
        </a:xfrm>
        <a:custGeom>
          <a:avLst/>
          <a:gdLst/>
          <a:ahLst/>
          <a:cxnLst/>
          <a:rect l="0" t="0" r="0" b="0"/>
          <a:pathLst>
            <a:path>
              <a:moveTo>
                <a:pt x="0" y="0"/>
              </a:moveTo>
              <a:lnTo>
                <a:pt x="0" y="2970119"/>
              </a:lnTo>
              <a:lnTo>
                <a:pt x="182776" y="297011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2D74AE-A914-444A-AB48-760A6DD0BA9F}">
      <dsp:nvSpPr>
        <dsp:cNvPr id="0" name=""/>
        <dsp:cNvSpPr/>
      </dsp:nvSpPr>
      <dsp:spPr>
        <a:xfrm>
          <a:off x="367143" y="4637399"/>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t>Have hand sanitizer, tissues, masks and gloves ready.</a:t>
          </a:r>
        </a:p>
      </dsp:txBody>
      <dsp:txXfrm>
        <a:off x="393910" y="4664166"/>
        <a:ext cx="1408678" cy="860348"/>
      </dsp:txXfrm>
    </dsp:sp>
    <dsp:sp modelId="{5968A841-DD6D-4EE4-96C8-F6F9A352C980}">
      <dsp:nvSpPr>
        <dsp:cNvPr id="0" name=""/>
        <dsp:cNvSpPr/>
      </dsp:nvSpPr>
      <dsp:spPr>
        <a:xfrm>
          <a:off x="2286297" y="1210339"/>
          <a:ext cx="1827765" cy="9138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rtl="0">
            <a:lnSpc>
              <a:spcPct val="90000"/>
            </a:lnSpc>
            <a:spcBef>
              <a:spcPct val="0"/>
            </a:spcBef>
            <a:spcAft>
              <a:spcPct val="35000"/>
            </a:spcAft>
          </a:pPr>
          <a:r>
            <a:rPr lang="en-US" sz="3400" kern="1200" dirty="0"/>
            <a:t>Minimize</a:t>
          </a:r>
        </a:p>
      </dsp:txBody>
      <dsp:txXfrm>
        <a:off x="2313064" y="1237106"/>
        <a:ext cx="1774231" cy="860348"/>
      </dsp:txXfrm>
    </dsp:sp>
    <dsp:sp modelId="{AD7C6F77-0F2B-4BE0-BA5A-6CBE03DADDCE}">
      <dsp:nvSpPr>
        <dsp:cNvPr id="0" name=""/>
        <dsp:cNvSpPr/>
      </dsp:nvSpPr>
      <dsp:spPr>
        <a:xfrm>
          <a:off x="2469073" y="2124222"/>
          <a:ext cx="182776" cy="685412"/>
        </a:xfrm>
        <a:custGeom>
          <a:avLst/>
          <a:gdLst/>
          <a:ahLst/>
          <a:cxnLst/>
          <a:rect l="0" t="0" r="0" b="0"/>
          <a:pathLst>
            <a:path>
              <a:moveTo>
                <a:pt x="0" y="0"/>
              </a:moveTo>
              <a:lnTo>
                <a:pt x="0" y="685412"/>
              </a:lnTo>
              <a:lnTo>
                <a:pt x="182776" y="68541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01DD8C-C65B-44B7-A50F-537AF1A09B72}">
      <dsp:nvSpPr>
        <dsp:cNvPr id="0" name=""/>
        <dsp:cNvSpPr/>
      </dsp:nvSpPr>
      <dsp:spPr>
        <a:xfrm>
          <a:off x="2651850" y="2352692"/>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smtClean="0">
              <a:latin typeface="Calibri Light" panose="020F0302020204030204"/>
            </a:rPr>
            <a:t> </a:t>
          </a:r>
          <a:r>
            <a:rPr lang="en-US" sz="900" kern="1200" dirty="0">
              <a:latin typeface="Calibri Light" panose="020F0302020204030204"/>
            </a:rPr>
            <a:t>Only</a:t>
          </a:r>
          <a:r>
            <a:rPr lang="en-US" sz="900" kern="1200" dirty="0"/>
            <a:t> </a:t>
          </a:r>
          <a:r>
            <a:rPr lang="en-US" sz="900" kern="1200" dirty="0">
              <a:latin typeface="Calibri Light" panose="020F0302020204030204"/>
            </a:rPr>
            <a:t>you and your mentee </a:t>
          </a:r>
          <a:r>
            <a:rPr lang="en-US" sz="900" kern="1200" dirty="0"/>
            <a:t>ride in your vehicle</a:t>
          </a:r>
          <a:r>
            <a:rPr lang="en-US" sz="900" kern="1200" dirty="0">
              <a:latin typeface="Calibri Light" panose="020F0302020204030204"/>
            </a:rPr>
            <a:t> </a:t>
          </a:r>
          <a:r>
            <a:rPr lang="en-US" sz="900" kern="1200" dirty="0" smtClean="0">
              <a:latin typeface="Calibri Light" panose="020F0302020204030204"/>
            </a:rPr>
            <a:t>together</a:t>
          </a:r>
          <a:r>
            <a:rPr lang="en-US" sz="900" kern="1200" dirty="0" smtClean="0"/>
            <a:t>. Wear your mask on public transit </a:t>
          </a:r>
          <a:endParaRPr lang="en-US" sz="900" kern="1200" dirty="0"/>
        </a:p>
      </dsp:txBody>
      <dsp:txXfrm>
        <a:off x="2678617" y="2379459"/>
        <a:ext cx="1408678" cy="860348"/>
      </dsp:txXfrm>
    </dsp:sp>
    <dsp:sp modelId="{00B742F1-72BD-416B-BB01-00506D6A1F7D}">
      <dsp:nvSpPr>
        <dsp:cNvPr id="0" name=""/>
        <dsp:cNvSpPr/>
      </dsp:nvSpPr>
      <dsp:spPr>
        <a:xfrm>
          <a:off x="2469073" y="2124222"/>
          <a:ext cx="182776" cy="1827765"/>
        </a:xfrm>
        <a:custGeom>
          <a:avLst/>
          <a:gdLst/>
          <a:ahLst/>
          <a:cxnLst/>
          <a:rect l="0" t="0" r="0" b="0"/>
          <a:pathLst>
            <a:path>
              <a:moveTo>
                <a:pt x="0" y="0"/>
              </a:moveTo>
              <a:lnTo>
                <a:pt x="0" y="1827765"/>
              </a:lnTo>
              <a:lnTo>
                <a:pt x="182776" y="1827765"/>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B34ABB-6FE2-4084-B96C-9E6FF38FD431}">
      <dsp:nvSpPr>
        <dsp:cNvPr id="0" name=""/>
        <dsp:cNvSpPr/>
      </dsp:nvSpPr>
      <dsp:spPr>
        <a:xfrm>
          <a:off x="2651850" y="3495046"/>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t/>
          </a:r>
          <a:br>
            <a:rPr lang="en-US" sz="900" kern="1200" dirty="0"/>
          </a:br>
          <a:r>
            <a:rPr lang="en-US" sz="900" kern="1200" dirty="0"/>
            <a:t>Bring your own food/</a:t>
          </a:r>
          <a:r>
            <a:rPr lang="en-US" sz="900" kern="1200" dirty="0">
              <a:latin typeface="Calibri Light" panose="020F0302020204030204"/>
            </a:rPr>
            <a:t>water. Do</a:t>
          </a:r>
          <a:r>
            <a:rPr lang="en-US" sz="900" kern="1200" dirty="0"/>
            <a:t> not share food/plates/cutlery.</a:t>
          </a:r>
        </a:p>
      </dsp:txBody>
      <dsp:txXfrm>
        <a:off x="2678617" y="3521813"/>
        <a:ext cx="1408678" cy="860348"/>
      </dsp:txXfrm>
    </dsp:sp>
    <dsp:sp modelId="{0FF12722-18A0-487E-8FC4-3DEFD996EE5B}">
      <dsp:nvSpPr>
        <dsp:cNvPr id="0" name=""/>
        <dsp:cNvSpPr/>
      </dsp:nvSpPr>
      <dsp:spPr>
        <a:xfrm>
          <a:off x="2469073" y="2124222"/>
          <a:ext cx="182776" cy="2970119"/>
        </a:xfrm>
        <a:custGeom>
          <a:avLst/>
          <a:gdLst/>
          <a:ahLst/>
          <a:cxnLst/>
          <a:rect l="0" t="0" r="0" b="0"/>
          <a:pathLst>
            <a:path>
              <a:moveTo>
                <a:pt x="0" y="0"/>
              </a:moveTo>
              <a:lnTo>
                <a:pt x="0" y="2970119"/>
              </a:lnTo>
              <a:lnTo>
                <a:pt x="182776" y="297011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F9254D-5552-4D23-91A5-7BD1FDEB324C}">
      <dsp:nvSpPr>
        <dsp:cNvPr id="0" name=""/>
        <dsp:cNvSpPr/>
      </dsp:nvSpPr>
      <dsp:spPr>
        <a:xfrm>
          <a:off x="2651850" y="4637399"/>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smtClean="0">
              <a:latin typeface="Calibri Light" panose="020F0302020204030204"/>
            </a:rPr>
            <a:t>Avoid </a:t>
          </a:r>
          <a:r>
            <a:rPr lang="en-US" sz="900" kern="1200" dirty="0"/>
            <a:t>physical contact</a:t>
          </a:r>
          <a:r>
            <a:rPr lang="en-US" sz="900" kern="1200" dirty="0">
              <a:latin typeface="Calibri Light" panose="020F0302020204030204"/>
            </a:rPr>
            <a:t> - stay</a:t>
          </a:r>
          <a:r>
            <a:rPr lang="en-US" sz="900" kern="1200" dirty="0"/>
            <a:t> </a:t>
          </a:r>
          <a:r>
            <a:rPr lang="en-US" sz="900" kern="1200" dirty="0" smtClean="0">
              <a:latin typeface="Calibri Light" panose="020F0302020204030204"/>
            </a:rPr>
            <a:t>6 </a:t>
          </a:r>
          <a:r>
            <a:rPr lang="en-US" sz="900" kern="1200" dirty="0">
              <a:latin typeface="Calibri Light" panose="020F0302020204030204"/>
            </a:rPr>
            <a:t>ft</a:t>
          </a:r>
          <a:r>
            <a:rPr lang="en-US" sz="900" kern="1200" dirty="0"/>
            <a:t> </a:t>
          </a:r>
          <a:r>
            <a:rPr lang="en-US" sz="900" kern="1200" dirty="0">
              <a:latin typeface="Calibri Light" panose="020F0302020204030204"/>
            </a:rPr>
            <a:t>apart. No high fives or hugs.</a:t>
          </a:r>
          <a:endParaRPr lang="en-US" sz="900" kern="1200" dirty="0"/>
        </a:p>
      </dsp:txBody>
      <dsp:txXfrm>
        <a:off x="2678617" y="4664166"/>
        <a:ext cx="1408678" cy="860348"/>
      </dsp:txXfrm>
    </dsp:sp>
    <dsp:sp modelId="{6DCB63B2-21C7-4AEB-A3D5-DC59B97E2E1F}">
      <dsp:nvSpPr>
        <dsp:cNvPr id="0" name=""/>
        <dsp:cNvSpPr/>
      </dsp:nvSpPr>
      <dsp:spPr>
        <a:xfrm>
          <a:off x="4571004" y="1210339"/>
          <a:ext cx="1827765" cy="9138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rtl="0">
            <a:lnSpc>
              <a:spcPct val="90000"/>
            </a:lnSpc>
            <a:spcBef>
              <a:spcPct val="0"/>
            </a:spcBef>
            <a:spcAft>
              <a:spcPct val="35000"/>
            </a:spcAft>
          </a:pPr>
          <a:r>
            <a:rPr lang="en-US" sz="3400" kern="1200" dirty="0"/>
            <a:t>Maintain</a:t>
          </a:r>
        </a:p>
      </dsp:txBody>
      <dsp:txXfrm>
        <a:off x="4597771" y="1237106"/>
        <a:ext cx="1774231" cy="860348"/>
      </dsp:txXfrm>
    </dsp:sp>
    <dsp:sp modelId="{747480FC-D60F-44E6-8FEE-20E1B443D75C}">
      <dsp:nvSpPr>
        <dsp:cNvPr id="0" name=""/>
        <dsp:cNvSpPr/>
      </dsp:nvSpPr>
      <dsp:spPr>
        <a:xfrm>
          <a:off x="4753780" y="2124222"/>
          <a:ext cx="182776" cy="685412"/>
        </a:xfrm>
        <a:custGeom>
          <a:avLst/>
          <a:gdLst/>
          <a:ahLst/>
          <a:cxnLst/>
          <a:rect l="0" t="0" r="0" b="0"/>
          <a:pathLst>
            <a:path>
              <a:moveTo>
                <a:pt x="0" y="0"/>
              </a:moveTo>
              <a:lnTo>
                <a:pt x="0" y="685412"/>
              </a:lnTo>
              <a:lnTo>
                <a:pt x="182776" y="68541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BAAE0E-1FBF-478D-8803-33C87F6D66A4}">
      <dsp:nvSpPr>
        <dsp:cNvPr id="0" name=""/>
        <dsp:cNvSpPr/>
      </dsp:nvSpPr>
      <dsp:spPr>
        <a:xfrm>
          <a:off x="4936557" y="2352692"/>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t>Wash your hands before and after EVERY </a:t>
          </a:r>
          <a:r>
            <a:rPr lang="en-US" sz="900" kern="1200" dirty="0">
              <a:latin typeface="Calibri Light" panose="020F0302020204030204"/>
            </a:rPr>
            <a:t>match activity. When you</a:t>
          </a:r>
          <a:r>
            <a:rPr lang="en-US" sz="900" kern="1200" dirty="0"/>
            <a:t> get home, wash your hands, wash your clothes, and wash your hands again.</a:t>
          </a:r>
        </a:p>
      </dsp:txBody>
      <dsp:txXfrm>
        <a:off x="4963324" y="2379459"/>
        <a:ext cx="1408678" cy="860348"/>
      </dsp:txXfrm>
    </dsp:sp>
    <dsp:sp modelId="{BF3DE5ED-6D4D-44D4-A3B9-C66C0E153EF1}">
      <dsp:nvSpPr>
        <dsp:cNvPr id="0" name=""/>
        <dsp:cNvSpPr/>
      </dsp:nvSpPr>
      <dsp:spPr>
        <a:xfrm>
          <a:off x="4753780" y="2124222"/>
          <a:ext cx="182776" cy="1827765"/>
        </a:xfrm>
        <a:custGeom>
          <a:avLst/>
          <a:gdLst/>
          <a:ahLst/>
          <a:cxnLst/>
          <a:rect l="0" t="0" r="0" b="0"/>
          <a:pathLst>
            <a:path>
              <a:moveTo>
                <a:pt x="0" y="0"/>
              </a:moveTo>
              <a:lnTo>
                <a:pt x="0" y="1827765"/>
              </a:lnTo>
              <a:lnTo>
                <a:pt x="182776" y="1827765"/>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FCAD0F-51FC-40FA-815C-C0BCC5C82E52}">
      <dsp:nvSpPr>
        <dsp:cNvPr id="0" name=""/>
        <dsp:cNvSpPr/>
      </dsp:nvSpPr>
      <dsp:spPr>
        <a:xfrm>
          <a:off x="4936557" y="3495046"/>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t>Sanitize everything you bring to</a:t>
          </a:r>
          <a:r>
            <a:rPr lang="en-US" sz="900" kern="1200" dirty="0">
              <a:latin typeface="Calibri Light" panose="020F0302020204030204"/>
            </a:rPr>
            <a:t>/take</a:t>
          </a:r>
          <a:r>
            <a:rPr lang="en-US" sz="900" kern="1200" dirty="0"/>
            <a:t> </a:t>
          </a:r>
          <a:r>
            <a:rPr lang="en-US" sz="900" kern="1200" dirty="0">
              <a:latin typeface="Calibri Light" panose="020F0302020204030204"/>
            </a:rPr>
            <a:t>from </a:t>
          </a:r>
          <a:r>
            <a:rPr lang="en-US" sz="900" kern="1200" dirty="0"/>
            <a:t>your match </a:t>
          </a:r>
          <a:r>
            <a:rPr lang="en-US" sz="900" kern="1200" dirty="0">
              <a:latin typeface="Calibri Light" panose="020F0302020204030204"/>
            </a:rPr>
            <a:t>activities.</a:t>
          </a:r>
          <a:endParaRPr lang="en-US" sz="900" kern="1200" dirty="0"/>
        </a:p>
      </dsp:txBody>
      <dsp:txXfrm>
        <a:off x="4963324" y="3521813"/>
        <a:ext cx="1408678" cy="860348"/>
      </dsp:txXfrm>
    </dsp:sp>
    <dsp:sp modelId="{C572F68C-602F-4A19-8EB8-04A205ADF821}">
      <dsp:nvSpPr>
        <dsp:cNvPr id="0" name=""/>
        <dsp:cNvSpPr/>
      </dsp:nvSpPr>
      <dsp:spPr>
        <a:xfrm>
          <a:off x="4753780" y="2124222"/>
          <a:ext cx="182776" cy="2970119"/>
        </a:xfrm>
        <a:custGeom>
          <a:avLst/>
          <a:gdLst/>
          <a:ahLst/>
          <a:cxnLst/>
          <a:rect l="0" t="0" r="0" b="0"/>
          <a:pathLst>
            <a:path>
              <a:moveTo>
                <a:pt x="0" y="0"/>
              </a:moveTo>
              <a:lnTo>
                <a:pt x="0" y="2970119"/>
              </a:lnTo>
              <a:lnTo>
                <a:pt x="182776" y="297011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D49D72-2322-41DB-AD9C-8995B0A21CB5}">
      <dsp:nvSpPr>
        <dsp:cNvPr id="0" name=""/>
        <dsp:cNvSpPr/>
      </dsp:nvSpPr>
      <dsp:spPr>
        <a:xfrm>
          <a:off x="4936557" y="4637399"/>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smtClean="0"/>
            <a:t>Mentors must clean their </a:t>
          </a:r>
          <a:r>
            <a:rPr lang="en-US" sz="900" kern="1200" dirty="0" smtClean="0">
              <a:latin typeface="Calibri Light" panose="020F0302020204030204"/>
            </a:rPr>
            <a:t>vehicle</a:t>
          </a:r>
          <a:r>
            <a:rPr lang="en-US" sz="900" kern="1200" dirty="0" smtClean="0"/>
            <a:t> </a:t>
          </a:r>
          <a:r>
            <a:rPr lang="en-US" sz="900" kern="1200" dirty="0"/>
            <a:t>before and after each match meeting.</a:t>
          </a:r>
        </a:p>
      </dsp:txBody>
      <dsp:txXfrm>
        <a:off x="4963324" y="4664166"/>
        <a:ext cx="1408678" cy="860348"/>
      </dsp:txXfrm>
    </dsp:sp>
    <dsp:sp modelId="{D20C16D0-0F2F-42DD-9BE4-4ED92CD5CFFA}">
      <dsp:nvSpPr>
        <dsp:cNvPr id="0" name=""/>
        <dsp:cNvSpPr/>
      </dsp:nvSpPr>
      <dsp:spPr>
        <a:xfrm>
          <a:off x="6855711" y="1210339"/>
          <a:ext cx="1827765" cy="91388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rtl="0">
            <a:lnSpc>
              <a:spcPct val="90000"/>
            </a:lnSpc>
            <a:spcBef>
              <a:spcPct val="0"/>
            </a:spcBef>
            <a:spcAft>
              <a:spcPct val="35000"/>
            </a:spcAft>
          </a:pPr>
          <a:r>
            <a:rPr lang="en-US" sz="3400" kern="1200" dirty="0"/>
            <a:t>Resume</a:t>
          </a:r>
        </a:p>
      </dsp:txBody>
      <dsp:txXfrm>
        <a:off x="6882478" y="1237106"/>
        <a:ext cx="1774231" cy="860348"/>
      </dsp:txXfrm>
    </dsp:sp>
    <dsp:sp modelId="{720D28CE-12F1-4460-9865-739D0EBCBBC5}">
      <dsp:nvSpPr>
        <dsp:cNvPr id="0" name=""/>
        <dsp:cNvSpPr/>
      </dsp:nvSpPr>
      <dsp:spPr>
        <a:xfrm>
          <a:off x="7038487" y="2124222"/>
          <a:ext cx="182776" cy="685412"/>
        </a:xfrm>
        <a:custGeom>
          <a:avLst/>
          <a:gdLst/>
          <a:ahLst/>
          <a:cxnLst/>
          <a:rect l="0" t="0" r="0" b="0"/>
          <a:pathLst>
            <a:path>
              <a:moveTo>
                <a:pt x="0" y="0"/>
              </a:moveTo>
              <a:lnTo>
                <a:pt x="0" y="685412"/>
              </a:lnTo>
              <a:lnTo>
                <a:pt x="182776" y="685412"/>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D3B966-47A9-48CA-BBC0-C5D21BCCB7AF}">
      <dsp:nvSpPr>
        <dsp:cNvPr id="0" name=""/>
        <dsp:cNvSpPr/>
      </dsp:nvSpPr>
      <dsp:spPr>
        <a:xfrm>
          <a:off x="7221264" y="2352692"/>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a:t>Keep doing </a:t>
          </a:r>
          <a:r>
            <a:rPr lang="en-US" sz="900" kern="1200" dirty="0" smtClean="0"/>
            <a:t>activities </a:t>
          </a:r>
          <a:r>
            <a:rPr lang="en-US" sz="900" kern="1200" dirty="0"/>
            <a:t>and </a:t>
          </a:r>
          <a:r>
            <a:rPr lang="en-US" sz="900" kern="1200" dirty="0">
              <a:latin typeface="Calibri Light" panose="020F0302020204030204"/>
            </a:rPr>
            <a:t>stay</a:t>
          </a:r>
          <a:r>
            <a:rPr lang="en-US" sz="900" kern="1200" dirty="0"/>
            <a:t> connected.</a:t>
          </a:r>
        </a:p>
      </dsp:txBody>
      <dsp:txXfrm>
        <a:off x="7248031" y="2379459"/>
        <a:ext cx="1408678" cy="860348"/>
      </dsp:txXfrm>
    </dsp:sp>
    <dsp:sp modelId="{2CA7BA35-69EB-418F-9A3B-CF5E62DED518}">
      <dsp:nvSpPr>
        <dsp:cNvPr id="0" name=""/>
        <dsp:cNvSpPr/>
      </dsp:nvSpPr>
      <dsp:spPr>
        <a:xfrm>
          <a:off x="7038487" y="2124222"/>
          <a:ext cx="182776" cy="1827765"/>
        </a:xfrm>
        <a:custGeom>
          <a:avLst/>
          <a:gdLst/>
          <a:ahLst/>
          <a:cxnLst/>
          <a:rect l="0" t="0" r="0" b="0"/>
          <a:pathLst>
            <a:path>
              <a:moveTo>
                <a:pt x="0" y="0"/>
              </a:moveTo>
              <a:lnTo>
                <a:pt x="0" y="1827765"/>
              </a:lnTo>
              <a:lnTo>
                <a:pt x="182776" y="1827765"/>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1FB470-3F21-4BA8-A6ED-303FCB4135C9}">
      <dsp:nvSpPr>
        <dsp:cNvPr id="0" name=""/>
        <dsp:cNvSpPr/>
      </dsp:nvSpPr>
      <dsp:spPr>
        <a:xfrm>
          <a:off x="7221264" y="3495046"/>
          <a:ext cx="1462212" cy="91388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n-US" sz="900" kern="1200" dirty="0" smtClean="0"/>
            <a:t>Hang out at each others’ homes while following safety guidelines</a:t>
          </a:r>
          <a:endParaRPr lang="en-US" sz="900" kern="1200" dirty="0"/>
        </a:p>
      </dsp:txBody>
      <dsp:txXfrm>
        <a:off x="7248031" y="3521813"/>
        <a:ext cx="1408678" cy="860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5286E-9A23-48A4-B23D-2CEB1AA12C0E}">
      <dsp:nvSpPr>
        <dsp:cNvPr id="0" name=""/>
        <dsp:cNvSpPr/>
      </dsp:nvSpPr>
      <dsp:spPr>
        <a:xfrm>
          <a:off x="2714" y="111772"/>
          <a:ext cx="2646231" cy="4032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i="0" u="none" strike="noStrike" kern="1200" cap="none" baseline="0" noProof="0" dirty="0">
              <a:latin typeface="Arial Rounded MT Bold"/>
              <a:cs typeface="Calibri Light"/>
            </a:rPr>
            <a:t>Self-Monitoring</a:t>
          </a:r>
          <a:endParaRPr lang="en-US" sz="1400" b="1" i="0" u="none" strike="noStrike" kern="1200" cap="none" baseline="0" noProof="0" dirty="0">
            <a:solidFill>
              <a:srgbClr val="010000"/>
            </a:solidFill>
            <a:latin typeface="Arial Rounded MT Bold"/>
            <a:cs typeface="Calibri Light"/>
          </a:endParaRPr>
        </a:p>
      </dsp:txBody>
      <dsp:txXfrm>
        <a:off x="2714" y="111772"/>
        <a:ext cx="2646231" cy="403200"/>
      </dsp:txXfrm>
    </dsp:sp>
    <dsp:sp modelId="{08EFEDAB-D471-48DC-BA6D-EA79FA91BF50}">
      <dsp:nvSpPr>
        <dsp:cNvPr id="0" name=""/>
        <dsp:cNvSpPr/>
      </dsp:nvSpPr>
      <dsp:spPr>
        <a:xfrm>
          <a:off x="2714" y="514972"/>
          <a:ext cx="2646231" cy="53393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latin typeface="Calibri Light" panose="020F0302020204030204"/>
            </a:rPr>
            <a:t>SELF-MONITOR </a:t>
          </a:r>
          <a:r>
            <a:rPr lang="en-US" sz="1400" kern="1200" dirty="0"/>
            <a:t>means to: </a:t>
          </a:r>
          <a:r>
            <a:rPr lang="en-US" sz="1400" kern="1200" dirty="0">
              <a:latin typeface="Calibri Light" panose="020F0302020204030204"/>
            </a:rPr>
            <a:t>monitor</a:t>
          </a:r>
          <a:r>
            <a:rPr lang="en-US" sz="1400" kern="1200" dirty="0"/>
            <a:t> yourself for 14 days for one or more symptoms of </a:t>
          </a:r>
          <a:r>
            <a:rPr lang="en-US" sz="1400" kern="1200" dirty="0">
              <a:latin typeface="Calibri Light" panose="020F0302020204030204"/>
            </a:rPr>
            <a:t>COVID-19. Go</a:t>
          </a:r>
          <a:r>
            <a:rPr lang="en-US" sz="1400" kern="1200" dirty="0"/>
            <a:t> about your day but avoid crowded places and increase your personal space from others, whenever possible</a:t>
          </a:r>
          <a:r>
            <a:rPr lang="en-US" sz="1400" kern="1200" dirty="0">
              <a:latin typeface="Calibri Light" panose="020F0302020204030204"/>
            </a:rPr>
            <a:t> </a:t>
          </a:r>
          <a:endParaRPr lang="en-US" sz="1400" kern="1200" dirty="0"/>
        </a:p>
        <a:p>
          <a:pPr marL="114300" lvl="1" indent="-114300" algn="l" defTabSz="622300" rtl="0">
            <a:lnSpc>
              <a:spcPct val="90000"/>
            </a:lnSpc>
            <a:spcBef>
              <a:spcPct val="0"/>
            </a:spcBef>
            <a:spcAft>
              <a:spcPct val="15000"/>
            </a:spcAft>
            <a:buChar char="••"/>
          </a:pPr>
          <a:r>
            <a:rPr lang="en-US" sz="1400" kern="1200" dirty="0"/>
            <a:t>You have: no symptoms AND a history of possible exposure to the novel coronavirus that causes COVID-19, in the last 14 days</a:t>
          </a:r>
        </a:p>
        <a:p>
          <a:pPr marL="114300" lvl="1" indent="-114300" algn="l" defTabSz="622300" rtl="0">
            <a:lnSpc>
              <a:spcPct val="90000"/>
            </a:lnSpc>
            <a:spcBef>
              <a:spcPct val="0"/>
            </a:spcBef>
            <a:spcAft>
              <a:spcPct val="15000"/>
            </a:spcAft>
            <a:buChar char="••"/>
          </a:pPr>
          <a:r>
            <a:rPr lang="en-US" sz="1400" kern="1200" dirty="0"/>
            <a:t>You need to self-monitor if: you have reason to believe you have been exposed to a person with COVID-19 OR you are in close contact with older adults or medically vulnerable people OR you have been advised to self-monitor for any other reason by your Public Health Authority</a:t>
          </a:r>
          <a:endParaRPr lang="en-US" sz="1400" kern="1200" dirty="0">
            <a:latin typeface="Calibri Light" panose="020F0302020204030204"/>
          </a:endParaRPr>
        </a:p>
      </dsp:txBody>
      <dsp:txXfrm>
        <a:off x="2714" y="514972"/>
        <a:ext cx="2646231" cy="5339368"/>
      </dsp:txXfrm>
    </dsp:sp>
    <dsp:sp modelId="{BD220F85-1FF5-4E3E-A80E-94E8BA01EE6A}">
      <dsp:nvSpPr>
        <dsp:cNvPr id="0" name=""/>
        <dsp:cNvSpPr/>
      </dsp:nvSpPr>
      <dsp:spPr>
        <a:xfrm>
          <a:off x="3019417" y="111772"/>
          <a:ext cx="2646231" cy="4032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b="1" kern="1200" dirty="0">
              <a:latin typeface="Arial Rounded MT Bold"/>
            </a:rPr>
            <a:t>Self-Isolation</a:t>
          </a:r>
        </a:p>
      </dsp:txBody>
      <dsp:txXfrm>
        <a:off x="3019417" y="111772"/>
        <a:ext cx="2646231" cy="403200"/>
      </dsp:txXfrm>
    </dsp:sp>
    <dsp:sp modelId="{329B0FC9-7FD2-4E5A-B997-DDECC03735FA}">
      <dsp:nvSpPr>
        <dsp:cNvPr id="0" name=""/>
        <dsp:cNvSpPr/>
      </dsp:nvSpPr>
      <dsp:spPr>
        <a:xfrm>
          <a:off x="3019417" y="514972"/>
          <a:ext cx="2646231" cy="53393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SELF-ISOLATE means to:</a:t>
          </a:r>
          <a:r>
            <a:rPr lang="en-US" sz="1400" kern="1200" dirty="0">
              <a:latin typeface="Calibri Light" panose="020F0302020204030204"/>
            </a:rPr>
            <a:t> </a:t>
          </a:r>
          <a:r>
            <a:rPr lang="en-US" sz="1400" kern="1200" dirty="0"/>
            <a:t> stay at home and monitor yourself for symptoms, even if mild, for 14 days</a:t>
          </a:r>
          <a:r>
            <a:rPr lang="en-US" sz="1400" kern="1200" dirty="0">
              <a:latin typeface="Calibri Light" panose="020F0302020204030204"/>
            </a:rPr>
            <a:t>;</a:t>
          </a:r>
          <a:r>
            <a:rPr lang="en-US" sz="1400" kern="1200" dirty="0"/>
            <a:t> avoid contact with other people to help prevent the spread of disease in your home and in your community in the event you become symptomatic</a:t>
          </a:r>
          <a:r>
            <a:rPr lang="en-US" sz="1400" kern="1200" dirty="0">
              <a:latin typeface="Calibri Light" panose="020F0302020204030204"/>
            </a:rPr>
            <a:t>.</a:t>
          </a:r>
          <a:endParaRPr lang="en-US" sz="1400" kern="1200" dirty="0"/>
        </a:p>
        <a:p>
          <a:pPr marL="114300" lvl="1" indent="-114300" algn="l" defTabSz="622300" rtl="0">
            <a:lnSpc>
              <a:spcPct val="90000"/>
            </a:lnSpc>
            <a:spcBef>
              <a:spcPct val="0"/>
            </a:spcBef>
            <a:spcAft>
              <a:spcPct val="15000"/>
            </a:spcAft>
            <a:buChar char="••"/>
          </a:pPr>
          <a:r>
            <a:rPr lang="en-US" sz="1400" kern="1200" dirty="0"/>
            <a:t>You have: no symptoms AND a history of possible exposure to the novel coronavirus due to travel outside of Canada or close contact with a person diagnosed with COVID-19</a:t>
          </a:r>
          <a:endParaRPr lang="en-US" sz="1400" kern="1200" dirty="0">
            <a:latin typeface="Calibri Light" panose="020F0302020204030204"/>
          </a:endParaRPr>
        </a:p>
        <a:p>
          <a:pPr marL="114300" lvl="1" indent="-114300" algn="l" defTabSz="622300" rtl="0">
            <a:lnSpc>
              <a:spcPct val="90000"/>
            </a:lnSpc>
            <a:spcBef>
              <a:spcPct val="0"/>
            </a:spcBef>
            <a:spcAft>
              <a:spcPct val="15000"/>
            </a:spcAft>
            <a:buChar char="••"/>
          </a:pPr>
          <a:r>
            <a:rPr lang="en-US" sz="1400" kern="1200" dirty="0">
              <a:latin typeface="Calibri Light" panose="020F0302020204030204"/>
            </a:rPr>
            <a:t>You need to self-isolate</a:t>
          </a:r>
          <a:r>
            <a:rPr lang="en-US" sz="1400" kern="1200" dirty="0"/>
            <a:t> if: you have travelled outside of Canada within the last 14 days OR your Public Health Authority has identified you as a close contact of someone diagnosed with COVID-19</a:t>
          </a:r>
          <a:r>
            <a:rPr lang="en-US" sz="1400" kern="1200" dirty="0">
              <a:latin typeface="Calibri Light" panose="020F0302020204030204"/>
            </a:rPr>
            <a:t> </a:t>
          </a:r>
          <a:endParaRPr lang="en-US" sz="1400" kern="1200" dirty="0"/>
        </a:p>
      </dsp:txBody>
      <dsp:txXfrm>
        <a:off x="3019417" y="514972"/>
        <a:ext cx="2646231" cy="5339368"/>
      </dsp:txXfrm>
    </dsp:sp>
    <dsp:sp modelId="{D006E8C2-A78E-4ED5-8239-4986355F5C40}">
      <dsp:nvSpPr>
        <dsp:cNvPr id="0" name=""/>
        <dsp:cNvSpPr/>
      </dsp:nvSpPr>
      <dsp:spPr>
        <a:xfrm>
          <a:off x="6036121" y="111772"/>
          <a:ext cx="2646231" cy="4032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b="1" kern="1200" dirty="0">
              <a:latin typeface="Arial Rounded MT Bold"/>
            </a:rPr>
            <a:t>Isolation</a:t>
          </a:r>
        </a:p>
      </dsp:txBody>
      <dsp:txXfrm>
        <a:off x="6036121" y="111772"/>
        <a:ext cx="2646231" cy="403200"/>
      </dsp:txXfrm>
    </dsp:sp>
    <dsp:sp modelId="{CC45FCC4-D03E-483B-9D17-6B766D534822}">
      <dsp:nvSpPr>
        <dsp:cNvPr id="0" name=""/>
        <dsp:cNvSpPr/>
      </dsp:nvSpPr>
      <dsp:spPr>
        <a:xfrm>
          <a:off x="6036121" y="514972"/>
          <a:ext cx="2646231" cy="533936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To be ISOLATED means to:</a:t>
          </a:r>
          <a:r>
            <a:rPr lang="en-US" sz="1400" kern="1200" dirty="0">
              <a:latin typeface="Calibri Light" panose="020F0302020204030204"/>
            </a:rPr>
            <a:t> </a:t>
          </a:r>
          <a:r>
            <a:rPr lang="en-US" sz="1400" kern="1200" dirty="0"/>
            <a:t>stay at home until your Public Health Authority advises you that you are no longer at risk of spreading the virus to others</a:t>
          </a:r>
          <a:r>
            <a:rPr lang="en-US" sz="1400" kern="1200" dirty="0">
              <a:latin typeface="Calibri Light" panose="020F0302020204030204"/>
            </a:rPr>
            <a:t>; and</a:t>
          </a:r>
          <a:r>
            <a:rPr lang="en-US" sz="1400" kern="1200" dirty="0"/>
            <a:t> avoid contact with other people to help prevent the spread of disease in your home and in your community, particularly people at high risk of severe illness outcomes such as older adults or medically vulnerable people</a:t>
          </a:r>
        </a:p>
        <a:p>
          <a:pPr marL="114300" lvl="1" indent="-114300" algn="l" defTabSz="622300" rtl="0">
            <a:lnSpc>
              <a:spcPct val="90000"/>
            </a:lnSpc>
            <a:spcBef>
              <a:spcPct val="0"/>
            </a:spcBef>
            <a:spcAft>
              <a:spcPct val="15000"/>
            </a:spcAft>
            <a:buChar char="••"/>
          </a:pPr>
          <a:r>
            <a:rPr lang="en-US" sz="1400" kern="1200" dirty="0"/>
            <a:t>You have: symptoms, even if mild AND you have been diagnosed with COVID-19 or are waiting for the results of a lab test for COVID-19</a:t>
          </a:r>
          <a:endParaRPr lang="en-US" sz="1400" kern="1200" dirty="0">
            <a:latin typeface="Calibri Light" panose="020F0302020204030204"/>
          </a:endParaRPr>
        </a:p>
        <a:p>
          <a:pPr marL="114300" lvl="1" indent="-114300" algn="l" defTabSz="622300" rtl="0">
            <a:lnSpc>
              <a:spcPct val="90000"/>
            </a:lnSpc>
            <a:spcBef>
              <a:spcPct val="0"/>
            </a:spcBef>
            <a:spcAft>
              <a:spcPct val="15000"/>
            </a:spcAft>
            <a:buChar char="••"/>
          </a:pPr>
          <a:r>
            <a:rPr lang="en-US" sz="1400" kern="1200" dirty="0"/>
            <a:t>You need to isolate if: you have been diagnosed with COVID-19 OR </a:t>
          </a:r>
          <a:r>
            <a:rPr lang="en-US" sz="1400" kern="1200" dirty="0">
              <a:latin typeface="Calibri Light" panose="020F0302020204030204"/>
            </a:rPr>
            <a:t>you</a:t>
          </a:r>
          <a:r>
            <a:rPr lang="en-US" sz="1400" kern="1200" dirty="0"/>
            <a:t> are waiting to hear the results of a laboratory test for COVID-19 OR you have been advised to isolate at home for any other reason by your Public Health Authority</a:t>
          </a:r>
          <a:endParaRPr lang="en-US" sz="1400" kern="1200" dirty="0">
            <a:latin typeface="Calibri Light" panose="020F0302020204030204"/>
          </a:endParaRPr>
        </a:p>
      </dsp:txBody>
      <dsp:txXfrm>
        <a:off x="6036121" y="514972"/>
        <a:ext cx="2646231" cy="53393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37379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In this training we refer to health and safety guidelines issued by the BC Ministry of Health. We ask every family stay updated on all BC health guidelines for the prevention of COVID-19.  </a:t>
            </a:r>
          </a:p>
          <a:p>
            <a:r>
              <a:rPr lang="en-CA" sz="1200" kern="1200" dirty="0" smtClean="0">
                <a:solidFill>
                  <a:schemeClr val="tx1"/>
                </a:solidFill>
                <a:effectLst/>
                <a:latin typeface="+mn-lt"/>
                <a:ea typeface="+mn-ea"/>
                <a:cs typeface="+mn-cs"/>
              </a:rPr>
              <a:t>We want our mentors and mentees to be able to practice safe physical distancing and hygiene practices before, during, and after every mentoring opportunity, now and in the future.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286977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3959564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11</a:t>
            </a:fld>
            <a:endParaRPr lang="en-US"/>
          </a:p>
        </p:txBody>
      </p:sp>
    </p:spTree>
    <p:extLst>
      <p:ext uri="{BB962C8B-B14F-4D97-AF65-F5344CB8AC3E}">
        <p14:creationId xmlns:p14="http://schemas.microsoft.com/office/powerpoint/2010/main" val="456949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0746DE6-3336-457D-A091-FA20AC1C536E}" type="slidenum">
              <a:rPr lang="en-US" smtClean="0"/>
              <a:t>12</a:t>
            </a:fld>
            <a:endParaRPr lang="en-US"/>
          </a:p>
        </p:txBody>
      </p:sp>
    </p:spTree>
    <p:extLst>
      <p:ext uri="{BB962C8B-B14F-4D97-AF65-F5344CB8AC3E}">
        <p14:creationId xmlns:p14="http://schemas.microsoft.com/office/powerpoint/2010/main" val="3756818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This training has been adapted from a training program developed by Volunteer Victoria, a volunteer centre serving people of all ages and organizations of all kinds, across all of Greater Victoria. Their mission is to inspire everyone to volunteer.  We also refer to materials shared with them by Volunteer Management Specialists from Canada, Ireland, and Israel. We are grateful to all who contributed to the guide. </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13</a:t>
            </a:fld>
            <a:endParaRPr lang="en-US"/>
          </a:p>
        </p:txBody>
      </p:sp>
    </p:spTree>
    <p:extLst>
      <p:ext uri="{BB962C8B-B14F-4D97-AF65-F5344CB8AC3E}">
        <p14:creationId xmlns:p14="http://schemas.microsoft.com/office/powerpoint/2010/main" val="123939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essential to keep informed and aware of the advice provided by BC Health Authorities. These guidelines are created to keep transmission low. The above information is taken directly from BC’s restart plan – more information can be found on www.gov.bc.ca</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14</a:t>
            </a:fld>
            <a:endParaRPr lang="en-US"/>
          </a:p>
        </p:txBody>
      </p:sp>
    </p:spTree>
    <p:extLst>
      <p:ext uri="{BB962C8B-B14F-4D97-AF65-F5344CB8AC3E}">
        <p14:creationId xmlns:p14="http://schemas.microsoft.com/office/powerpoint/2010/main" val="356072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575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What feels right for you today, might not feel appropriate or safe next week, next month or in the fall. This chart is designed to help you think about what’s appropriate for you when it comes to face-to-face contact with your child’s mentor.   </a:t>
            </a:r>
          </a:p>
          <a:p>
            <a:r>
              <a:rPr lang="en-CA" sz="1200" kern="1200" dirty="0" smtClean="0">
                <a:solidFill>
                  <a:schemeClr val="tx1"/>
                </a:solidFill>
                <a:effectLst/>
                <a:latin typeface="+mn-lt"/>
                <a:ea typeface="+mn-ea"/>
                <a:cs typeface="+mn-cs"/>
              </a:rPr>
              <a:t>If you or anyone in your family has underlying health concerns, we recommend that you only select no-contact match activities during a COVID-19 outbreak. If you are not vulnerable in any way and you are risk tolerant, you may have no concerns about meeting face-to-face under any circumstances. However, we ask you to consider how you will mitigate risks to your health and those of you/ your mentor and/or other family members. You may want to match visits to occur less frequently in a face-to-face manner and move to a mix of online/virtual communication channels.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212739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High contact activities, where the</a:t>
            </a:r>
            <a:r>
              <a:rPr lang="en-CA" sz="1200" kern="1200" baseline="0" dirty="0" smtClean="0">
                <a:solidFill>
                  <a:schemeClr val="tx1"/>
                </a:solidFill>
                <a:effectLst/>
                <a:latin typeface="+mn-lt"/>
                <a:ea typeface="+mn-ea"/>
                <a:cs typeface="+mn-cs"/>
              </a:rPr>
              <a:t> Mentee</a:t>
            </a:r>
            <a:r>
              <a:rPr lang="en-CA" sz="1200" kern="1200" dirty="0" smtClean="0">
                <a:solidFill>
                  <a:schemeClr val="tx1"/>
                </a:solidFill>
                <a:effectLst/>
                <a:latin typeface="+mn-lt"/>
                <a:ea typeface="+mn-ea"/>
                <a:cs typeface="+mn-cs"/>
              </a:rPr>
              <a:t> and their Mentor are face-to-face, spending time in each other’s homes, playing sports, or sharing food are not allowed right now, or during any other COVID-19 outbreak in the future. </a:t>
            </a:r>
          </a:p>
          <a:p>
            <a:endParaRPr lang="en-US" dirty="0" smtClean="0"/>
          </a:p>
          <a:p>
            <a:r>
              <a:rPr lang="en-CA" sz="1200" kern="1200" dirty="0" smtClean="0">
                <a:solidFill>
                  <a:schemeClr val="tx1"/>
                </a:solidFill>
                <a:effectLst/>
                <a:latin typeface="+mn-lt"/>
                <a:ea typeface="+mn-ea"/>
                <a:cs typeface="+mn-cs"/>
              </a:rPr>
              <a:t>Low-contact activities – such as bike rides, kicking the soccer ball, walks/hikes may be allowed if everyone follows safe-distancing practices and everyone has agreed to it.</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No contact activities – activities and projects that matches can complete in collaboration together, but work on separately, are ideal during an outbreak.  This includes activities such as calling or texting each other, online video games, setting up virtual meetings to bake, play games, do crafts – anything that encourages both to stay positive but keeps you away from others. </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118042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76027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What feels right for you today, might not feel appropriate or safe next week, next month or in the fall. This chart is designed to help you think about what’s appropriate for you when it comes to face-to-face contact with your child’s mentor.   </a:t>
            </a:r>
          </a:p>
          <a:p>
            <a:r>
              <a:rPr lang="en-CA" sz="1200" kern="1200" dirty="0" smtClean="0">
                <a:solidFill>
                  <a:schemeClr val="tx1"/>
                </a:solidFill>
                <a:effectLst/>
                <a:latin typeface="+mn-lt"/>
                <a:ea typeface="+mn-ea"/>
                <a:cs typeface="+mn-cs"/>
              </a:rPr>
              <a:t>If you or anyone in your family has underlying health concerns, we recommend that you only select no-contact match activities during a COVID-19 outbreak. If you are not vulnerable in any way and you are risk tolerant, you may have no concerns about meeting face-to-face under any circumstances. However, we ask you to consider how you will mitigate risks to your health and those of you/ your mentor and/or other family members. You may want to match visits to occur less frequently in a face-to-face manner and move to a mix of online/virtual communication channels.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70452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70055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3577944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essential to keep informed and aware of the advice provided by BC Health Authorities. These guidelines are created to keep transmission low. The above information is taken directly from BC’s restart plan – more information can be found on www.gov.bc.ca</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224947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87932-8FF0-4DF1-A776-9A3CE37618A7}"/>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5F38FAB8-C9F1-4DBB-B355-D8DEE3706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EC56-7DCF-400D-A871-C26291EB10AD}"/>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DD33D-563C-4B8C-B8C1-625FF5C5B85D}"/>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83D3-86C4-482F-A2DC-B4C55DBF3F7A}"/>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233C-6806-4593-91C0-CF4ECD84A601}"/>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0FA9B4-D282-452F-B78A-FF5873ACF45A}"/>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7DDCB-69F8-49FA-A111-C8AB271389E7}"/>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909660-3861-4545-BF68-9ED039B5D0F0}"/>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98E25-CF37-4F73-9E22-210238167867}"/>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0D413-9505-4ED8-BFF1-5141BE9EE3C4}"/>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6" name="Footer Placeholder 5">
            <a:extLst>
              <a:ext uri="{FF2B5EF4-FFF2-40B4-BE49-F238E27FC236}">
                <a16:creationId xmlns:a16="http://schemas.microsoft.com/office/drawing/2014/main" id="{F60815B0-4528-4FA2-8472-8F19C0F16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01218-FFD7-4F25-B220-F5DE5F70693C}"/>
              </a:ext>
            </a:extLst>
          </p:cNvPr>
          <p:cNvSpPr>
            <a:spLocks noGrp="1"/>
          </p:cNvSpPr>
          <p:nvPr>
            <p:ph type="dt" sz="half" idx="10"/>
          </p:nvPr>
        </p:nvSpPr>
        <p:spPr/>
        <p:txBody>
          <a:bodyPr/>
          <a:lstStyle/>
          <a:p>
            <a:fld id="{5D6495F3-B757-4FAF-98AA-EDA7D1485485}" type="datetimeFigureOut">
              <a:rPr lang="en-US" smtClean="0"/>
              <a:t>9/17/2020</a:t>
            </a:fld>
            <a:endParaRPr lang="en-US"/>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9/17/2020</a:t>
            </a:fld>
            <a:endParaRPr lang="en-US"/>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a:p>
        </p:txBody>
      </p:sp>
    </p:spTree>
    <p:extLst>
      <p:ext uri="{BB962C8B-B14F-4D97-AF65-F5344CB8AC3E}">
        <p14:creationId xmlns:p14="http://schemas.microsoft.com/office/powerpoint/2010/main" val="123237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ccdc.ca/health-info/diseases-conditions/covid-19/prevention-risks/hand-wash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bccdc.ca/health-info/diseases-conditions/covid-19/prevention-risks/physical-distancing"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volvic@volunteervictoria.bc.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volunteervictoria.bc.c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gov.bc.ca/gov/content/health/about-bc-s-health-care-system/office-of-the-provincial-health-officer/current-health-topics/covid-19-novel-coronavir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who.int/emergencies/diseases/novel-coronavirus-2019" TargetMode="External"/><Relationship Id="rId4" Type="http://schemas.openxmlformats.org/officeDocument/2006/relationships/hyperlink" Target="https://www.canada.ca/en/public-health/services/diseases/coronavirus-disease-covid-19.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bc.thrive.health/covid19/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chemeClr val="accent2">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10011831" cy="2623885"/>
          </a:xfrm>
        </p:spPr>
        <p:txBody>
          <a:bodyPr anchor="ctr">
            <a:normAutofit fontScale="90000"/>
          </a:bodyPr>
          <a:lstStyle/>
          <a:p>
            <a:r>
              <a:rPr lang="en-US" sz="7200" dirty="0" smtClean="0">
                <a:solidFill>
                  <a:srgbClr val="FFFFFF"/>
                </a:solidFill>
                <a:latin typeface="Steelfish Eb"/>
              </a:rPr>
              <a:t>Big Sisters Match Guidelines During </a:t>
            </a:r>
            <a:br>
              <a:rPr lang="en-US" sz="7200" dirty="0" smtClean="0">
                <a:solidFill>
                  <a:srgbClr val="FFFFFF"/>
                </a:solidFill>
                <a:latin typeface="Steelfish Eb"/>
              </a:rPr>
            </a:br>
            <a:r>
              <a:rPr lang="en-US" sz="7200" dirty="0" smtClean="0">
                <a:solidFill>
                  <a:srgbClr val="FFFFFF"/>
                </a:solidFill>
                <a:latin typeface="Steelfish Eb"/>
              </a:rPr>
              <a:t>COVID-19</a:t>
            </a:r>
            <a:r>
              <a:rPr lang="en-US" sz="7200" dirty="0">
                <a:latin typeface="Steelfish Eb" panose="020B0908020202040504" pitchFamily="34" charset="0"/>
              </a:rPr>
              <a:t/>
            </a:r>
            <a:br>
              <a:rPr lang="en-US" sz="7200" dirty="0">
                <a:latin typeface="Steelfish Eb" panose="020B0908020202040504" pitchFamily="34" charset="0"/>
              </a:rPr>
            </a:br>
            <a:r>
              <a:rPr lang="en-US" sz="2400" dirty="0">
                <a:solidFill>
                  <a:srgbClr val="FFFFFF"/>
                </a:solidFill>
                <a:latin typeface="Zilla Slab"/>
                <a:ea typeface="Zilla Slab" pitchFamily="2" charset="0"/>
              </a:rPr>
              <a:t>Guidelines for staying safe while </a:t>
            </a:r>
            <a:r>
              <a:rPr lang="en-US" sz="2400" dirty="0" smtClean="0">
                <a:solidFill>
                  <a:srgbClr val="FFFFFF"/>
                </a:solidFill>
                <a:latin typeface="Zilla Slab"/>
                <a:ea typeface="Zilla Slab" pitchFamily="2" charset="0"/>
              </a:rPr>
              <a:t>participating in our mentoring </a:t>
            </a:r>
            <a:r>
              <a:rPr lang="en-US" sz="2400" dirty="0" smtClean="0">
                <a:solidFill>
                  <a:srgbClr val="FFFFFF"/>
                </a:solidFill>
                <a:latin typeface="Zilla Slab"/>
                <a:ea typeface="Zilla Slab" pitchFamily="2" charset="0"/>
              </a:rPr>
              <a:t>programs (Updated September 2020)</a:t>
            </a:r>
            <a:endParaRPr lang="en-US" sz="2400" dirty="0">
              <a:solidFill>
                <a:srgbClr val="FFFFFF"/>
              </a:solidFill>
              <a:latin typeface="Zilla Slab"/>
              <a:ea typeface="Zilla Slab" pitchFamily="2" charset="0"/>
            </a:endParaRPr>
          </a:p>
        </p:txBody>
      </p:sp>
      <p:pic>
        <p:nvPicPr>
          <p:cNvPr id="5" name="Picture 4" descr="A picture containing drawing, kite&#10;&#10;Description automatically generated">
            <a:extLst>
              <a:ext uri="{FF2B5EF4-FFF2-40B4-BE49-F238E27FC236}">
                <a16:creationId xmlns:a16="http://schemas.microsoft.com/office/drawing/2014/main" id="{AC883AF6-FA18-423D-BCAE-A6C1A67E4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0508" y="4526278"/>
            <a:ext cx="1819434" cy="1564713"/>
          </a:xfrm>
          <a:prstGeom prst="rect">
            <a:avLst/>
          </a:prstGeom>
        </p:spPr>
      </p:pic>
      <p:pic>
        <p:nvPicPr>
          <p:cNvPr id="3" name="Picture 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9982" y="4648701"/>
            <a:ext cx="5445018" cy="1936296"/>
          </a:xfrm>
          <a:prstGeom prst="rect">
            <a:avLst/>
          </a:prstGeom>
        </p:spPr>
      </p:pic>
    </p:spTree>
    <p:extLst>
      <p:ext uri="{BB962C8B-B14F-4D97-AF65-F5344CB8AC3E}">
        <p14:creationId xmlns:p14="http://schemas.microsoft.com/office/powerpoint/2010/main" val="2195602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6761" y="282597"/>
            <a:ext cx="5761453" cy="1325563"/>
          </a:xfrm>
        </p:spPr>
        <p:txBody>
          <a:bodyPr vert="horz" lIns="91440" tIns="45720" rIns="91440" bIns="45720" rtlCol="0">
            <a:normAutofit/>
          </a:bodyPr>
          <a:lstStyle/>
          <a:p>
            <a:pPr algn="ctr"/>
            <a:r>
              <a:rPr lang="en-US" sz="2400" dirty="0" smtClean="0">
                <a:solidFill>
                  <a:schemeClr val="bg1"/>
                </a:solidFill>
                <a:latin typeface="+mn-lt"/>
                <a:ea typeface="+mj-lt"/>
                <a:cs typeface="+mj-lt"/>
              </a:rPr>
              <a:t>Importance of Self-Monitoring</a:t>
            </a:r>
            <a:r>
              <a:rPr lang="en-US" sz="2400" dirty="0" smtClean="0">
                <a:solidFill>
                  <a:schemeClr val="bg1"/>
                </a:solidFill>
                <a:latin typeface="Steelfish Eb" panose="020B0908020202040504" pitchFamily="34" charset="0"/>
                <a:ea typeface="+mj-lt"/>
                <a:cs typeface="+mj-lt"/>
              </a:rPr>
              <a:t>:</a:t>
            </a:r>
            <a:endParaRPr lang="en-US" sz="2400" dirty="0">
              <a:solidFill>
                <a:schemeClr val="bg1"/>
              </a:solidFill>
              <a:latin typeface="Steelfish Eb" panose="020B0908020202040504" pitchFamily="34" charset="0"/>
              <a:ea typeface="+mj-lt"/>
              <a:cs typeface="+mj-lt"/>
            </a:endParaRPr>
          </a:p>
        </p:txBody>
      </p:sp>
      <p:sp>
        <p:nvSpPr>
          <p:cNvPr id="42" name="Freeform: Shape 41">
            <a:extLst>
              <a:ext uri="{FF2B5EF4-FFF2-40B4-BE49-F238E27FC236}">
                <a16:creationId xmlns:a16="http://schemas.microsoft.com/office/drawing/2014/main" id="{2EEE8F11-3582-44B7-9869-F2D26D7DD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133221" cy="3548529"/>
          </a:xfrm>
          <a:custGeom>
            <a:avLst/>
            <a:gdLst>
              <a:gd name="connsiteX0" fmla="*/ 0 w 4133221"/>
              <a:gd name="connsiteY0" fmla="*/ 0 h 3548529"/>
              <a:gd name="connsiteX1" fmla="*/ 3798429 w 4133221"/>
              <a:gd name="connsiteY1" fmla="*/ 0 h 3548529"/>
              <a:gd name="connsiteX2" fmla="*/ 3850140 w 4133221"/>
              <a:gd name="connsiteY2" fmla="*/ 85119 h 3548529"/>
              <a:gd name="connsiteX3" fmla="*/ 4133221 w 4133221"/>
              <a:gd name="connsiteY3" fmla="*/ 1203093 h 3548529"/>
              <a:gd name="connsiteX4" fmla="*/ 1787785 w 4133221"/>
              <a:gd name="connsiteY4" fmla="*/ 3548529 h 3548529"/>
              <a:gd name="connsiteX5" fmla="*/ 129311 w 4133221"/>
              <a:gd name="connsiteY5" fmla="*/ 2861567 h 3548529"/>
              <a:gd name="connsiteX6" fmla="*/ 0 w 4133221"/>
              <a:gd name="connsiteY6" fmla="*/ 2719289 h 3548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3221" h="3548529">
                <a:moveTo>
                  <a:pt x="0" y="0"/>
                </a:moveTo>
                <a:lnTo>
                  <a:pt x="3798429" y="0"/>
                </a:lnTo>
                <a:lnTo>
                  <a:pt x="3850140" y="85119"/>
                </a:lnTo>
                <a:cubicBezTo>
                  <a:pt x="4030674" y="417451"/>
                  <a:pt x="4133221" y="798296"/>
                  <a:pt x="4133221" y="1203093"/>
                </a:cubicBezTo>
                <a:cubicBezTo>
                  <a:pt x="4133221" y="2498442"/>
                  <a:pt x="3083134" y="3548529"/>
                  <a:pt x="1787785" y="3548529"/>
                </a:cubicBezTo>
                <a:cubicBezTo>
                  <a:pt x="1140111" y="3548529"/>
                  <a:pt x="553752" y="3286007"/>
                  <a:pt x="129311" y="2861567"/>
                </a:cubicBezTo>
                <a:lnTo>
                  <a:pt x="0" y="2719289"/>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2141F1CC-6A53-4BCF-9127-AABB52E249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1" y="3842187"/>
            <a:ext cx="3321156" cy="3015812"/>
          </a:xfrm>
          <a:custGeom>
            <a:avLst/>
            <a:gdLst>
              <a:gd name="connsiteX0" fmla="*/ 1359768 w 3321156"/>
              <a:gd name="connsiteY0" fmla="*/ 0 h 3015812"/>
              <a:gd name="connsiteX1" fmla="*/ 3321156 w 3321156"/>
              <a:gd name="connsiteY1" fmla="*/ 1961388 h 3015812"/>
              <a:gd name="connsiteX2" fmla="*/ 3084427 w 3321156"/>
              <a:gd name="connsiteY2" fmla="*/ 2896302 h 3015812"/>
              <a:gd name="connsiteX3" fmla="*/ 3011823 w 3321156"/>
              <a:gd name="connsiteY3" fmla="*/ 3015812 h 3015812"/>
              <a:gd name="connsiteX4" fmla="*/ 0 w 3321156"/>
              <a:gd name="connsiteY4" fmla="*/ 3015812 h 3015812"/>
              <a:gd name="connsiteX5" fmla="*/ 0 w 3321156"/>
              <a:gd name="connsiteY5" fmla="*/ 549808 h 3015812"/>
              <a:gd name="connsiteX6" fmla="*/ 112143 w 3321156"/>
              <a:gd name="connsiteY6" fmla="*/ 447886 h 3015812"/>
              <a:gd name="connsiteX7" fmla="*/ 1359768 w 3321156"/>
              <a:gd name="connsiteY7" fmla="*/ 0 h 301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156" h="3015812">
                <a:moveTo>
                  <a:pt x="1359768" y="0"/>
                </a:moveTo>
                <a:cubicBezTo>
                  <a:pt x="2443013" y="0"/>
                  <a:pt x="3321156" y="878143"/>
                  <a:pt x="3321156" y="1961388"/>
                </a:cubicBezTo>
                <a:cubicBezTo>
                  <a:pt x="3321156" y="2299902"/>
                  <a:pt x="3235400" y="2618387"/>
                  <a:pt x="3084427" y="2896302"/>
                </a:cubicBezTo>
                <a:lnTo>
                  <a:pt x="3011823" y="3015812"/>
                </a:lnTo>
                <a:lnTo>
                  <a:pt x="0" y="3015812"/>
                </a:lnTo>
                <a:lnTo>
                  <a:pt x="0" y="549808"/>
                </a:lnTo>
                <a:lnTo>
                  <a:pt x="112143" y="447886"/>
                </a:lnTo>
                <a:cubicBezTo>
                  <a:pt x="451187" y="168082"/>
                  <a:pt x="885848" y="0"/>
                  <a:pt x="135976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Oval 45">
            <a:extLst>
              <a:ext uri="{FF2B5EF4-FFF2-40B4-BE49-F238E27FC236}">
                <a16:creationId xmlns:a16="http://schemas.microsoft.com/office/drawing/2014/main" id="{561B2B49-7142-4CA8-A929-4671548E6A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4530" y="2496668"/>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776761" y="1500554"/>
            <a:ext cx="5685612" cy="5105932"/>
          </a:xfrm>
        </p:spPr>
        <p:txBody>
          <a:bodyPr vert="horz" lIns="91440" tIns="45720" rIns="91440" bIns="45720" rtlCol="0" anchor="t">
            <a:noAutofit/>
          </a:bodyPr>
          <a:lstStyle/>
          <a:p>
            <a:pPr marL="0" indent="0">
              <a:lnSpc>
                <a:spcPct val="100000"/>
              </a:lnSpc>
              <a:spcBef>
                <a:spcPts val="0"/>
              </a:spcBef>
              <a:buNone/>
              <a:defRPr/>
            </a:pPr>
            <a:r>
              <a:rPr lang="en-US" sz="1600" dirty="0">
                <a:solidFill>
                  <a:schemeClr val="bg1"/>
                </a:solidFill>
                <a:latin typeface="Zilla Slab"/>
                <a:ea typeface="Zilla Slab" pitchFamily="2" charset="0"/>
              </a:rPr>
              <a:t>Even if gatherings are allowed and social distancing rules are maintained, it might not be safe for </a:t>
            </a:r>
            <a:r>
              <a:rPr lang="en-US" sz="1600" dirty="0" smtClean="0">
                <a:solidFill>
                  <a:schemeClr val="bg1"/>
                </a:solidFill>
                <a:latin typeface="Zilla Slab"/>
                <a:ea typeface="Zilla Slab" pitchFamily="2" charset="0"/>
              </a:rPr>
              <a:t>match </a:t>
            </a:r>
            <a:r>
              <a:rPr lang="en-US" sz="1600" dirty="0" err="1" smtClean="0">
                <a:solidFill>
                  <a:schemeClr val="bg1"/>
                </a:solidFill>
                <a:latin typeface="Zilla Slab"/>
                <a:ea typeface="Zilla Slab" pitchFamily="2" charset="0"/>
              </a:rPr>
              <a:t>particpants</a:t>
            </a:r>
            <a:r>
              <a:rPr lang="en-US" sz="1600" dirty="0" smtClean="0">
                <a:solidFill>
                  <a:schemeClr val="bg1"/>
                </a:solidFill>
                <a:latin typeface="Zilla Slab"/>
                <a:ea typeface="Zilla Slab" pitchFamily="2" charset="0"/>
              </a:rPr>
              <a:t> </a:t>
            </a:r>
            <a:r>
              <a:rPr lang="en-US" sz="1600" dirty="0">
                <a:solidFill>
                  <a:schemeClr val="bg1"/>
                </a:solidFill>
                <a:latin typeface="Zilla Slab"/>
                <a:ea typeface="Zilla Slab" pitchFamily="2" charset="0"/>
              </a:rPr>
              <a:t>to see each other face-to-face.</a:t>
            </a:r>
          </a:p>
          <a:p>
            <a:pPr marL="0" indent="0" fontAlgn="auto">
              <a:lnSpc>
                <a:spcPct val="100000"/>
              </a:lnSpc>
              <a:spcBef>
                <a:spcPts val="0"/>
              </a:spcBef>
              <a:buNone/>
              <a:defRPr/>
            </a:pPr>
            <a:endParaRPr lang="en-US" sz="1600" dirty="0">
              <a:solidFill>
                <a:schemeClr val="bg1"/>
              </a:solidFill>
              <a:latin typeface="Zilla Slab" pitchFamily="2" charset="0"/>
              <a:ea typeface="Zilla Slab" pitchFamily="2" charset="0"/>
            </a:endParaRPr>
          </a:p>
          <a:p>
            <a:pPr marL="0" indent="0">
              <a:lnSpc>
                <a:spcPct val="100000"/>
              </a:lnSpc>
              <a:spcBef>
                <a:spcPts val="0"/>
              </a:spcBef>
              <a:spcAft>
                <a:spcPts val="600"/>
              </a:spcAft>
              <a:buNone/>
              <a:defRPr/>
            </a:pPr>
            <a:r>
              <a:rPr lang="en-US" sz="1600" dirty="0">
                <a:solidFill>
                  <a:schemeClr val="bg1"/>
                </a:solidFill>
                <a:latin typeface="Zilla Slab"/>
                <a:ea typeface="Zilla Slab" pitchFamily="2" charset="0"/>
              </a:rPr>
              <a:t>You need to ask yourself </a:t>
            </a:r>
            <a:r>
              <a:rPr lang="en-US" sz="1600" b="1" u="sng" dirty="0">
                <a:solidFill>
                  <a:schemeClr val="bg1"/>
                </a:solidFill>
                <a:latin typeface="Zilla Slab"/>
                <a:ea typeface="Zilla Slab" pitchFamily="2" charset="0"/>
              </a:rPr>
              <a:t>every time </a:t>
            </a:r>
            <a:r>
              <a:rPr lang="en-US" sz="1600" b="1" u="sng" dirty="0" smtClean="0">
                <a:solidFill>
                  <a:schemeClr val="bg1"/>
                </a:solidFill>
                <a:latin typeface="Zilla Slab"/>
                <a:ea typeface="Zilla Slab" pitchFamily="2" charset="0"/>
              </a:rPr>
              <a:t>there is</a:t>
            </a:r>
            <a:r>
              <a:rPr lang="en-US" sz="1600" dirty="0" smtClean="0">
                <a:solidFill>
                  <a:schemeClr val="bg1"/>
                </a:solidFill>
                <a:latin typeface="Zilla Slab"/>
                <a:ea typeface="Zilla Slab" pitchFamily="2" charset="0"/>
              </a:rPr>
              <a:t> a match activity:</a:t>
            </a:r>
            <a:endParaRPr lang="en-US" sz="1600" dirty="0">
              <a:solidFill>
                <a:schemeClr val="bg1"/>
              </a:solidFill>
              <a:latin typeface="Zilla Slab"/>
              <a:ea typeface="Zilla Slab" pitchFamily="2" charset="0"/>
            </a:endParaRPr>
          </a:p>
          <a:p>
            <a:pPr marL="731520" lvl="1" indent="-274320">
              <a:lnSpc>
                <a:spcPct val="100000"/>
              </a:lnSpc>
              <a:spcBef>
                <a:spcPts val="0"/>
              </a:spcBef>
              <a:spcAft>
                <a:spcPts val="600"/>
              </a:spcAft>
              <a:defRPr/>
            </a:pPr>
            <a:r>
              <a:rPr lang="en-US" sz="1600" dirty="0" smtClean="0">
                <a:solidFill>
                  <a:schemeClr val="bg1"/>
                </a:solidFill>
                <a:latin typeface="Zilla Slab"/>
                <a:ea typeface="Zilla Slab" pitchFamily="2" charset="0"/>
              </a:rPr>
              <a:t>Is anyone feeling </a:t>
            </a:r>
            <a:r>
              <a:rPr lang="en-US" sz="1600" dirty="0">
                <a:solidFill>
                  <a:schemeClr val="bg1"/>
                </a:solidFill>
                <a:latin typeface="Zilla Slab"/>
                <a:ea typeface="Zilla Slab" pitchFamily="2" charset="0"/>
              </a:rPr>
              <a:t>ill? If the answer is </a:t>
            </a:r>
            <a:r>
              <a:rPr lang="en-US" sz="1600" b="1" dirty="0">
                <a:solidFill>
                  <a:schemeClr val="bg1"/>
                </a:solidFill>
                <a:latin typeface="Zilla Slab"/>
                <a:ea typeface="Zilla Slab" pitchFamily="2" charset="0"/>
              </a:rPr>
              <a:t>YES</a:t>
            </a:r>
            <a:r>
              <a:rPr lang="en-US" sz="1600" dirty="0">
                <a:solidFill>
                  <a:schemeClr val="bg1"/>
                </a:solidFill>
                <a:latin typeface="Zilla Slab"/>
                <a:ea typeface="Zilla Slab" pitchFamily="2" charset="0"/>
              </a:rPr>
              <a:t> for either of you </a:t>
            </a:r>
            <a:r>
              <a:rPr lang="en-US" sz="1600" b="1" dirty="0">
                <a:solidFill>
                  <a:srgbClr val="FF0000"/>
                </a:solidFill>
                <a:latin typeface="Zilla Slab"/>
                <a:ea typeface="Zilla Slab" pitchFamily="2" charset="0"/>
              </a:rPr>
              <a:t>DO NOT MEET IN PERSON</a:t>
            </a:r>
          </a:p>
          <a:p>
            <a:pPr marL="731520" lvl="1" indent="-274320">
              <a:lnSpc>
                <a:spcPct val="100000"/>
              </a:lnSpc>
              <a:spcBef>
                <a:spcPts val="0"/>
              </a:spcBef>
              <a:spcAft>
                <a:spcPts val="600"/>
              </a:spcAft>
              <a:defRPr/>
            </a:pPr>
            <a:r>
              <a:rPr lang="en-US" sz="1600" dirty="0" smtClean="0">
                <a:solidFill>
                  <a:schemeClr val="bg1"/>
                </a:solidFill>
                <a:latin typeface="Zilla Slab"/>
                <a:ea typeface="Zilla Slab" pitchFamily="2" charset="0"/>
              </a:rPr>
              <a:t>Has anyone had </a:t>
            </a:r>
            <a:r>
              <a:rPr lang="en-US" sz="1600" dirty="0">
                <a:solidFill>
                  <a:schemeClr val="bg1"/>
                </a:solidFill>
                <a:latin typeface="Zilla Slab"/>
                <a:ea typeface="Zilla Slab" pitchFamily="2" charset="0"/>
              </a:rPr>
              <a:t>COVID-19 symptoms in the last 14 days? If the answer is </a:t>
            </a:r>
            <a:r>
              <a:rPr lang="en-US" sz="1600" b="1" dirty="0">
                <a:solidFill>
                  <a:schemeClr val="bg1"/>
                </a:solidFill>
                <a:latin typeface="Zilla Slab"/>
                <a:ea typeface="Zilla Slab" pitchFamily="2" charset="0"/>
              </a:rPr>
              <a:t>YES</a:t>
            </a:r>
            <a:r>
              <a:rPr lang="en-US" sz="1600" dirty="0">
                <a:solidFill>
                  <a:schemeClr val="bg1"/>
                </a:solidFill>
                <a:latin typeface="Zilla Slab"/>
                <a:ea typeface="Zilla Slab" pitchFamily="2" charset="0"/>
              </a:rPr>
              <a:t> for either or you </a:t>
            </a:r>
            <a:r>
              <a:rPr lang="en-US" sz="1600" b="1" dirty="0">
                <a:solidFill>
                  <a:srgbClr val="FF0000"/>
                </a:solidFill>
                <a:latin typeface="Zilla Slab"/>
                <a:ea typeface="Zilla Slab" pitchFamily="2" charset="0"/>
              </a:rPr>
              <a:t>DO NOT MEET IN PERSON</a:t>
            </a:r>
          </a:p>
          <a:p>
            <a:pPr marL="731520" lvl="1" indent="-274320">
              <a:lnSpc>
                <a:spcPct val="100000"/>
              </a:lnSpc>
              <a:spcBef>
                <a:spcPts val="0"/>
              </a:spcBef>
              <a:spcAft>
                <a:spcPts val="600"/>
              </a:spcAft>
              <a:defRPr/>
            </a:pPr>
            <a:r>
              <a:rPr lang="en-US" sz="1600" dirty="0" smtClean="0">
                <a:solidFill>
                  <a:schemeClr val="bg1"/>
                </a:solidFill>
                <a:latin typeface="Zilla Slab"/>
                <a:ea typeface="Zilla Slab" pitchFamily="2" charset="0"/>
              </a:rPr>
              <a:t>Did anyone have </a:t>
            </a:r>
            <a:r>
              <a:rPr lang="en-US" sz="1600" dirty="0">
                <a:solidFill>
                  <a:schemeClr val="bg1"/>
                </a:solidFill>
                <a:latin typeface="Zilla Slab"/>
                <a:ea typeface="Zilla Slab" pitchFamily="2" charset="0"/>
              </a:rPr>
              <a:t>direct contact with someone in </a:t>
            </a:r>
            <a:r>
              <a:rPr lang="en-US" sz="1600" dirty="0" smtClean="0">
                <a:solidFill>
                  <a:schemeClr val="bg1"/>
                </a:solidFill>
                <a:latin typeface="Zilla Slab"/>
                <a:ea typeface="Zilla Slab" pitchFamily="2" charset="0"/>
              </a:rPr>
              <a:t>their </a:t>
            </a:r>
            <a:r>
              <a:rPr lang="en-US" sz="1600" dirty="0">
                <a:solidFill>
                  <a:schemeClr val="bg1"/>
                </a:solidFill>
                <a:latin typeface="Zilla Slab"/>
                <a:ea typeface="Zilla Slab" pitchFamily="2" charset="0"/>
              </a:rPr>
              <a:t>households who has been unwell in the last 14 days? If the answer is </a:t>
            </a:r>
            <a:r>
              <a:rPr lang="en-US" sz="1600" b="1" dirty="0">
                <a:solidFill>
                  <a:schemeClr val="bg1"/>
                </a:solidFill>
                <a:latin typeface="Zilla Slab"/>
                <a:ea typeface="Zilla Slab" pitchFamily="2" charset="0"/>
              </a:rPr>
              <a:t>YES</a:t>
            </a:r>
            <a:r>
              <a:rPr lang="en-US" sz="1600" dirty="0">
                <a:solidFill>
                  <a:schemeClr val="bg1"/>
                </a:solidFill>
                <a:latin typeface="Zilla Slab"/>
                <a:ea typeface="Zilla Slab" pitchFamily="2" charset="0"/>
              </a:rPr>
              <a:t> for either of you </a:t>
            </a:r>
            <a:r>
              <a:rPr lang="en-US" sz="1600" b="1" dirty="0">
                <a:solidFill>
                  <a:srgbClr val="FF0000"/>
                </a:solidFill>
                <a:latin typeface="Zilla Slab"/>
                <a:ea typeface="Zilla Slab" pitchFamily="2" charset="0"/>
              </a:rPr>
              <a:t>DO NOT MEET IN PERSON</a:t>
            </a:r>
          </a:p>
          <a:p>
            <a:pPr marL="0" lvl="1" indent="0">
              <a:lnSpc>
                <a:spcPct val="100000"/>
              </a:lnSpc>
              <a:spcBef>
                <a:spcPts val="0"/>
              </a:spcBef>
              <a:spcAft>
                <a:spcPts val="600"/>
              </a:spcAft>
              <a:buNone/>
              <a:defRPr/>
            </a:pPr>
            <a:r>
              <a:rPr lang="en-US" sz="1600" dirty="0">
                <a:solidFill>
                  <a:schemeClr val="bg1"/>
                </a:solidFill>
                <a:latin typeface="Zilla Slab"/>
                <a:ea typeface="Zilla Slab" pitchFamily="2" charset="0"/>
              </a:rPr>
              <a:t>Community safety guidelines are constantly changing as more information becomes available. As a mentor, it is your responsibility to check and understand those guidelines as well as those established </a:t>
            </a:r>
            <a:r>
              <a:rPr lang="en-US" sz="1600" dirty="0" smtClean="0">
                <a:solidFill>
                  <a:schemeClr val="bg1"/>
                </a:solidFill>
                <a:latin typeface="Zilla Slab"/>
                <a:ea typeface="Zilla Slab" pitchFamily="2" charset="0"/>
              </a:rPr>
              <a:t>by </a:t>
            </a:r>
            <a:r>
              <a:rPr lang="en-US" sz="1600" dirty="0">
                <a:solidFill>
                  <a:schemeClr val="bg1"/>
                </a:solidFill>
                <a:latin typeface="Zilla Slab"/>
                <a:ea typeface="Zilla Slab" pitchFamily="2" charset="0"/>
              </a:rPr>
              <a:t>Big Sisters.</a:t>
            </a:r>
            <a:endParaRPr lang="en-US" dirty="0">
              <a:solidFill>
                <a:schemeClr val="bg1"/>
              </a:solidFill>
              <a:cs typeface="Calibri" panose="020F0502020204030204"/>
            </a:endParaRPr>
          </a:p>
          <a:p>
            <a:pPr marL="731520" lvl="1" indent="-274320">
              <a:lnSpc>
                <a:spcPct val="100000"/>
              </a:lnSpc>
              <a:spcBef>
                <a:spcPts val="0"/>
              </a:spcBef>
              <a:spcAft>
                <a:spcPts val="600"/>
              </a:spcAft>
              <a:defRPr/>
            </a:pPr>
            <a:endParaRPr lang="en-US" sz="1600" b="1" dirty="0">
              <a:solidFill>
                <a:srgbClr val="FF0000"/>
              </a:solidFill>
              <a:latin typeface="Zilla Slab" pitchFamily="2" charset="0"/>
              <a:ea typeface="Zilla Slab"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843" y="1500554"/>
            <a:ext cx="4889500" cy="3835400"/>
          </a:xfrm>
          <a:prstGeom prst="rect">
            <a:avLst/>
          </a:prstGeom>
        </p:spPr>
      </p:pic>
    </p:spTree>
    <p:extLst>
      <p:ext uri="{BB962C8B-B14F-4D97-AF65-F5344CB8AC3E}">
        <p14:creationId xmlns:p14="http://schemas.microsoft.com/office/powerpoint/2010/main" val="68048846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867407"/>
          </a:xfrm>
        </p:spPr>
        <p:txBody>
          <a:bodyPr>
            <a:noAutofit/>
          </a:bodyPr>
          <a:lstStyle/>
          <a:p>
            <a:pPr algn="ctr"/>
            <a:r>
              <a:rPr lang="en-US" sz="2400" b="1" dirty="0">
                <a:latin typeface="+mn-lt"/>
              </a:rPr>
              <a:t>Frequently Asked Questions</a:t>
            </a:r>
          </a:p>
        </p:txBody>
      </p:sp>
      <p:sp>
        <p:nvSpPr>
          <p:cNvPr id="3" name="Content Placeholder 2"/>
          <p:cNvSpPr>
            <a:spLocks noGrp="1"/>
          </p:cNvSpPr>
          <p:nvPr>
            <p:ph type="body" idx="1"/>
          </p:nvPr>
        </p:nvSpPr>
        <p:spPr>
          <a:xfrm>
            <a:off x="1135419" y="1533989"/>
            <a:ext cx="7373419" cy="5138058"/>
          </a:xfrm>
        </p:spPr>
        <p:txBody>
          <a:bodyPr anchor="ctr">
            <a:normAutofit/>
          </a:bodyPr>
          <a:lstStyle/>
          <a:p>
            <a:r>
              <a:rPr lang="en-US" sz="1600" b="1" dirty="0">
                <a:solidFill>
                  <a:schemeClr val="accent1"/>
                </a:solidFill>
                <a:latin typeface="Zilla Slab"/>
                <a:ea typeface="Zilla Slab" pitchFamily="2" charset="0"/>
              </a:rPr>
              <a:t>Can we </a:t>
            </a:r>
            <a:r>
              <a:rPr lang="en-US" sz="1600" b="1" dirty="0" smtClean="0">
                <a:solidFill>
                  <a:schemeClr val="accent1"/>
                </a:solidFill>
                <a:latin typeface="Zilla Slab"/>
                <a:ea typeface="Zilla Slab" pitchFamily="2" charset="0"/>
              </a:rPr>
              <a:t>share items</a:t>
            </a:r>
            <a:r>
              <a:rPr lang="en-US" sz="1600" b="1" dirty="0">
                <a:solidFill>
                  <a:schemeClr val="accent1"/>
                </a:solidFill>
                <a:latin typeface="Zilla Slab"/>
                <a:ea typeface="Zilla Slab" pitchFamily="2" charset="0"/>
              </a:rPr>
              <a:t>?</a:t>
            </a:r>
            <a:r>
              <a:rPr lang="en-US" sz="1600" dirty="0">
                <a:latin typeface="Zilla Slab"/>
                <a:ea typeface="Zilla Slab" pitchFamily="2" charset="0"/>
              </a:rPr>
              <a:t> </a:t>
            </a:r>
            <a:r>
              <a:rPr lang="en-US" sz="1600" dirty="0" smtClean="0">
                <a:latin typeface="Zilla Slab"/>
                <a:ea typeface="Zilla Slab" pitchFamily="2" charset="0"/>
              </a:rPr>
              <a:t>It is best that if they are doing an activity that requires an item to be touched with their hands (</a:t>
            </a:r>
            <a:r>
              <a:rPr lang="en-US" sz="1600" dirty="0" err="1" smtClean="0">
                <a:latin typeface="Zilla Slab"/>
                <a:ea typeface="Zilla Slab" pitchFamily="2" charset="0"/>
              </a:rPr>
              <a:t>ie</a:t>
            </a:r>
            <a:r>
              <a:rPr lang="en-US" sz="1600" dirty="0" smtClean="0">
                <a:latin typeface="Zilla Slab"/>
                <a:ea typeface="Zilla Slab" pitchFamily="2" charset="0"/>
              </a:rPr>
              <a:t>. basketball) that each of them have their own item</a:t>
            </a:r>
            <a:endParaRPr lang="en-US" sz="1600" dirty="0">
              <a:latin typeface="Zilla Slab"/>
              <a:ea typeface="Zilla Slab" pitchFamily="2" charset="0"/>
            </a:endParaRPr>
          </a:p>
          <a:p>
            <a:r>
              <a:rPr lang="en-US" sz="1600" b="1" dirty="0">
                <a:solidFill>
                  <a:schemeClr val="accent1"/>
                </a:solidFill>
                <a:latin typeface="Zilla Slab"/>
                <a:ea typeface="+mn-lt"/>
              </a:rPr>
              <a:t>Can </a:t>
            </a:r>
            <a:r>
              <a:rPr lang="en-US" sz="1600" b="1" dirty="0" smtClean="0">
                <a:solidFill>
                  <a:schemeClr val="accent1"/>
                </a:solidFill>
                <a:latin typeface="Zilla Slab"/>
                <a:ea typeface="+mn-lt"/>
              </a:rPr>
              <a:t>we </a:t>
            </a:r>
            <a:r>
              <a:rPr lang="en-US" sz="1600" b="1" dirty="0">
                <a:solidFill>
                  <a:schemeClr val="accent1"/>
                </a:solidFill>
                <a:latin typeface="Zilla Slab"/>
                <a:ea typeface="+mn-lt"/>
              </a:rPr>
              <a:t>include others during our match activities?</a:t>
            </a:r>
            <a:r>
              <a:rPr lang="en-US" sz="1600" b="1" dirty="0">
                <a:latin typeface="Zilla Slab"/>
                <a:ea typeface="+mn-lt"/>
              </a:rPr>
              <a:t> </a:t>
            </a:r>
            <a:r>
              <a:rPr lang="en-US" sz="1600" dirty="0">
                <a:latin typeface="Zilla Slab"/>
                <a:ea typeface="+mn-lt"/>
              </a:rPr>
              <a:t> Keep match activities to just </a:t>
            </a:r>
            <a:r>
              <a:rPr lang="en-US" sz="1600" dirty="0" smtClean="0">
                <a:latin typeface="Zilla Slab"/>
                <a:ea typeface="+mn-lt"/>
              </a:rPr>
              <a:t> match participants, </a:t>
            </a:r>
            <a:r>
              <a:rPr lang="en-US" sz="1600" dirty="0">
                <a:latin typeface="Zilla Slab"/>
                <a:ea typeface="+mn-lt"/>
              </a:rPr>
              <a:t>even if </a:t>
            </a:r>
            <a:r>
              <a:rPr lang="en-US" sz="1600" dirty="0" smtClean="0">
                <a:latin typeface="Zilla Slab"/>
                <a:ea typeface="+mn-lt"/>
              </a:rPr>
              <a:t>they are</a:t>
            </a:r>
            <a:r>
              <a:rPr lang="en-US" sz="1600" dirty="0">
                <a:latin typeface="Zilla Slab"/>
                <a:ea typeface="+mn-lt"/>
              </a:rPr>
              <a:t> meeting online or through a virtual platform. </a:t>
            </a:r>
            <a:endParaRPr lang="en-US" sz="1600" dirty="0">
              <a:ea typeface="+mn-lt"/>
              <a:cs typeface="+mn-lt"/>
            </a:endParaRPr>
          </a:p>
          <a:p>
            <a:r>
              <a:rPr lang="en-US" sz="1600" b="1" dirty="0">
                <a:solidFill>
                  <a:schemeClr val="accent1"/>
                </a:solidFill>
                <a:latin typeface="Zilla Slab"/>
                <a:ea typeface="Zilla Slab" pitchFamily="2" charset="0"/>
              </a:rPr>
              <a:t>Should we wear masks? </a:t>
            </a:r>
            <a:r>
              <a:rPr lang="en-US" sz="1600" dirty="0">
                <a:latin typeface="Zilla Slab"/>
                <a:ea typeface="Zilla Slab" pitchFamily="2" charset="0"/>
              </a:rPr>
              <a:t>A non-medical cloth mask collects droplets caused by sneezing, coughing, laughing, etc. </a:t>
            </a:r>
            <a:r>
              <a:rPr lang="en-CA" sz="1600" dirty="0">
                <a:latin typeface="Zilla Slab"/>
              </a:rPr>
              <a:t>Wearing a mask should be </a:t>
            </a:r>
            <a:r>
              <a:rPr lang="en-CA" sz="1600" b="1" dirty="0">
                <a:latin typeface="Zilla Slab"/>
              </a:rPr>
              <a:t>combined</a:t>
            </a:r>
            <a:r>
              <a:rPr lang="en-CA" sz="1600" dirty="0">
                <a:latin typeface="Zilla Slab"/>
              </a:rPr>
              <a:t> with other important preventative measures such as frequent </a:t>
            </a:r>
            <a:r>
              <a:rPr lang="en-CA" sz="1600" u="sng" dirty="0">
                <a:latin typeface="Zilla Slab"/>
                <a:hlinkClick r:id="rId3"/>
              </a:rPr>
              <a:t>hand washing</a:t>
            </a:r>
            <a:r>
              <a:rPr lang="en-CA" sz="1600" dirty="0">
                <a:latin typeface="Zilla Slab"/>
              </a:rPr>
              <a:t> and </a:t>
            </a:r>
            <a:r>
              <a:rPr lang="en-CA" sz="1600" dirty="0">
                <a:latin typeface="Zilla Slab"/>
                <a:hlinkClick r:id="rId4"/>
              </a:rPr>
              <a:t>physical distancing</a:t>
            </a:r>
            <a:r>
              <a:rPr lang="en-CA" sz="1600" dirty="0">
                <a:latin typeface="Zilla Slab"/>
              </a:rPr>
              <a:t>. Using only a mask is not enough to prevent the spread of COVID-19</a:t>
            </a:r>
            <a:r>
              <a:rPr lang="en-CA" sz="1600" dirty="0" smtClean="0">
                <a:latin typeface="Zilla Slab"/>
              </a:rPr>
              <a:t>.</a:t>
            </a:r>
          </a:p>
          <a:p>
            <a:r>
              <a:rPr lang="en-US" sz="1600" b="1" dirty="0" smtClean="0">
                <a:solidFill>
                  <a:schemeClr val="accent1"/>
                </a:solidFill>
                <a:latin typeface="Zilla Slab"/>
                <a:ea typeface="Zilla Slab" pitchFamily="2" charset="0"/>
              </a:rPr>
              <a:t>Should </a:t>
            </a:r>
            <a:r>
              <a:rPr lang="en-US" sz="1600" b="1" dirty="0">
                <a:solidFill>
                  <a:schemeClr val="accent1"/>
                </a:solidFill>
                <a:latin typeface="Zilla Slab"/>
                <a:ea typeface="Zilla Slab" pitchFamily="2" charset="0"/>
              </a:rPr>
              <a:t>my </a:t>
            </a:r>
            <a:r>
              <a:rPr lang="en-US" sz="1600" b="1" dirty="0" smtClean="0">
                <a:solidFill>
                  <a:schemeClr val="accent1"/>
                </a:solidFill>
                <a:latin typeface="Zilla Slab"/>
                <a:ea typeface="Zilla Slab" pitchFamily="2" charset="0"/>
              </a:rPr>
              <a:t>mentor and </a:t>
            </a:r>
            <a:r>
              <a:rPr lang="en-US" sz="1600" b="1" dirty="0">
                <a:solidFill>
                  <a:schemeClr val="accent1"/>
                </a:solidFill>
                <a:latin typeface="Zilla Slab"/>
                <a:ea typeface="Zilla Slab" pitchFamily="2" charset="0"/>
              </a:rPr>
              <a:t>I be going to public events?</a:t>
            </a:r>
            <a:r>
              <a:rPr lang="en-US" sz="1600" b="1" dirty="0">
                <a:latin typeface="Zilla Slab"/>
                <a:ea typeface="Zilla Slab" pitchFamily="2" charset="0"/>
              </a:rPr>
              <a:t> </a:t>
            </a:r>
            <a:r>
              <a:rPr lang="en-US" sz="1600" dirty="0">
                <a:latin typeface="Zilla Slab"/>
                <a:ea typeface="Zilla Slab" pitchFamily="2" charset="0"/>
              </a:rPr>
              <a:t> Always follow the instructions set out by BC’s Provincial Health Officer and/or Government of Canada officials. If they say it’s ok to be outside, to meet with others who are not household members, and to attend public events, then go ahead. As long </a:t>
            </a:r>
            <a:r>
              <a:rPr lang="en-US" sz="1600" dirty="0" smtClean="0">
                <a:latin typeface="Zilla Slab"/>
                <a:ea typeface="Zilla Slab" pitchFamily="2" charset="0"/>
              </a:rPr>
              <a:t>as you feel </a:t>
            </a:r>
            <a:r>
              <a:rPr lang="en-US" sz="1600" dirty="0">
                <a:latin typeface="Zilla Slab"/>
                <a:ea typeface="Zilla Slab" pitchFamily="2" charset="0"/>
              </a:rPr>
              <a:t>comfortable and it's an agency approved activity, then it's ok to it.</a:t>
            </a:r>
            <a:endParaRPr lang="en-US" dirty="0">
              <a:latin typeface="Calibri" panose="020F0502020204030204"/>
              <a:ea typeface="Zilla Slab" pitchFamily="2" charset="0"/>
              <a:cs typeface="Calibri" panose="020F0502020204030204"/>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928960" y="3016521"/>
            <a:ext cx="2319840" cy="824955"/>
          </a:xfrm>
          <a:prstGeom prst="rect">
            <a:avLst/>
          </a:prstGeom>
        </p:spPr>
      </p:pic>
    </p:spTree>
    <p:extLst>
      <p:ext uri="{BB962C8B-B14F-4D97-AF65-F5344CB8AC3E}">
        <p14:creationId xmlns:p14="http://schemas.microsoft.com/office/powerpoint/2010/main" val="397662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2">
            <a:extLst>
              <a:ext uri="{FF2B5EF4-FFF2-40B4-BE49-F238E27FC236}">
                <a16:creationId xmlns:a16="http://schemas.microsoft.com/office/drawing/2014/main" id="{9BD1AC30-AC18-4371-A408-0B04E3475EE6}"/>
              </a:ext>
            </a:extLst>
          </p:cNvPr>
          <p:cNvGraphicFramePr/>
          <p:nvPr>
            <p:extLst>
              <p:ext uri="{D42A27DB-BD31-4B8C-83A1-F6EECF244321}">
                <p14:modId xmlns:p14="http://schemas.microsoft.com/office/powerpoint/2010/main" val="4109801364"/>
              </p:ext>
            </p:extLst>
          </p:nvPr>
        </p:nvGraphicFramePr>
        <p:xfrm>
          <a:off x="2963141" y="531380"/>
          <a:ext cx="8685067" cy="5966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44" name="TextBox 7143">
            <a:extLst>
              <a:ext uri="{FF2B5EF4-FFF2-40B4-BE49-F238E27FC236}">
                <a16:creationId xmlns:a16="http://schemas.microsoft.com/office/drawing/2014/main" id="{064AE41B-A2A3-4F4B-9A77-8D9D81F313FA}"/>
              </a:ext>
            </a:extLst>
          </p:cNvPr>
          <p:cNvSpPr txBox="1"/>
          <p:nvPr/>
        </p:nvSpPr>
        <p:spPr>
          <a:xfrm>
            <a:off x="464127" y="1113559"/>
            <a:ext cx="2323235" cy="26161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chemeClr val="accent1"/>
                </a:solidFill>
                <a:ea typeface="+mn-lt"/>
                <a:cs typeface="+mn-lt"/>
              </a:rPr>
              <a:t>KNOW THE DIFFERENCE:</a:t>
            </a:r>
            <a:r>
              <a:rPr lang="en-US" sz="2400" dirty="0">
                <a:solidFill>
                  <a:schemeClr val="accent1"/>
                </a:solidFill>
                <a:ea typeface="+mn-lt"/>
                <a:cs typeface="+mn-lt"/>
              </a:rPr>
              <a:t> </a:t>
            </a:r>
            <a:endParaRPr lang="en-US">
              <a:solidFill>
                <a:schemeClr val="accent1"/>
              </a:solidFill>
              <a:ea typeface="+mn-lt"/>
              <a:cs typeface="+mn-lt"/>
            </a:endParaRPr>
          </a:p>
          <a:p>
            <a:endParaRPr lang="en-US" sz="2400" dirty="0">
              <a:cs typeface="Calibri"/>
            </a:endParaRPr>
          </a:p>
          <a:p>
            <a:r>
              <a:rPr lang="en-US" sz="1400" dirty="0">
                <a:ea typeface="+mn-lt"/>
                <a:cs typeface="+mn-lt"/>
              </a:rPr>
              <a:t>For more information about COVID-19 definitions, contact the Public Health Agency of Canada at </a:t>
            </a:r>
          </a:p>
          <a:p>
            <a:r>
              <a:rPr lang="en-US" sz="1400" dirty="0">
                <a:ea typeface="+mn-lt"/>
                <a:cs typeface="+mn-lt"/>
              </a:rPr>
              <a:t>1-833-784-4397 or visit canada.ca/coronavirus</a:t>
            </a:r>
            <a:endParaRPr lang="en-US" sz="1400">
              <a:cs typeface="Calibri"/>
            </a:endParaRPr>
          </a:p>
        </p:txBody>
      </p:sp>
    </p:spTree>
    <p:extLst>
      <p:ext uri="{BB962C8B-B14F-4D97-AF65-F5344CB8AC3E}">
        <p14:creationId xmlns:p14="http://schemas.microsoft.com/office/powerpoint/2010/main" val="2885451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7118" y="320040"/>
            <a:ext cx="2809654" cy="6288149"/>
          </a:xfrm>
        </p:spPr>
        <p:txBody>
          <a:bodyPr>
            <a:normAutofit/>
          </a:bodyPr>
          <a:lstStyle/>
          <a:p>
            <a:pPr algn="r"/>
            <a:r>
              <a:rPr lang="en-US" sz="2400" dirty="0">
                <a:solidFill>
                  <a:schemeClr val="accent1"/>
                </a:solidFill>
                <a:latin typeface="Steelfish Eb"/>
              </a:rPr>
              <a:t>Acknowledgement </a:t>
            </a:r>
            <a:r>
              <a:rPr lang="en-US" sz="2400" dirty="0">
                <a:latin typeface="Steelfish Eb" panose="020B0908020202040504" pitchFamily="34" charset="0"/>
              </a:rPr>
              <a:t/>
            </a:r>
            <a:br>
              <a:rPr lang="en-US" sz="2400" dirty="0">
                <a:latin typeface="Steelfish Eb" panose="020B0908020202040504" pitchFamily="34" charset="0"/>
              </a:rPr>
            </a:br>
            <a:r>
              <a:rPr lang="en-US" sz="2400" dirty="0">
                <a:solidFill>
                  <a:schemeClr val="accent1"/>
                </a:solidFill>
                <a:latin typeface="Steelfish Eb"/>
              </a:rPr>
              <a:t>and Gratitude</a:t>
            </a:r>
          </a:p>
        </p:txBody>
      </p:sp>
      <p:sp>
        <p:nvSpPr>
          <p:cNvPr id="3" name="Content Placeholder 2"/>
          <p:cNvSpPr>
            <a:spLocks noGrp="1"/>
          </p:cNvSpPr>
          <p:nvPr>
            <p:ph type="body" idx="1"/>
          </p:nvPr>
        </p:nvSpPr>
        <p:spPr>
          <a:xfrm>
            <a:off x="4420570" y="320040"/>
            <a:ext cx="6876069" cy="6217920"/>
          </a:xfrm>
        </p:spPr>
        <p:txBody>
          <a:bodyPr anchor="ctr">
            <a:normAutofit/>
          </a:bodyPr>
          <a:lstStyle/>
          <a:p>
            <a:pPr>
              <a:lnSpc>
                <a:spcPct val="100000"/>
              </a:lnSpc>
              <a:spcBef>
                <a:spcPts val="0"/>
              </a:spcBef>
              <a:spcAft>
                <a:spcPts val="600"/>
              </a:spcAft>
            </a:pPr>
            <a:r>
              <a:rPr lang="en-US" sz="1600" dirty="0">
                <a:latin typeface="Zilla Slab"/>
                <a:ea typeface="Zilla Slab" pitchFamily="2" charset="0"/>
              </a:rPr>
              <a:t>We gratefully acknowledge that our </a:t>
            </a:r>
            <a:r>
              <a:rPr lang="en-US" sz="1600" dirty="0" smtClean="0">
                <a:latin typeface="Zilla Slab"/>
                <a:ea typeface="Zilla Slab" pitchFamily="2" charset="0"/>
              </a:rPr>
              <a:t>mentors, mentees and staff </a:t>
            </a:r>
            <a:r>
              <a:rPr lang="en-US" sz="1600" dirty="0">
                <a:latin typeface="Zilla Slab"/>
                <a:ea typeface="Zilla Slab" pitchFamily="2" charset="0"/>
              </a:rPr>
              <a:t>live, learn and work on the </a:t>
            </a:r>
            <a:r>
              <a:rPr lang="en-US" sz="1600" dirty="0" err="1" smtClean="0">
                <a:latin typeface="Zilla Slab"/>
                <a:ea typeface="Zilla Slab" pitchFamily="2" charset="0"/>
              </a:rPr>
              <a:t>unceded</a:t>
            </a:r>
            <a:r>
              <a:rPr lang="en-US" sz="1600" dirty="0" smtClean="0">
                <a:latin typeface="Zilla Slab"/>
                <a:ea typeface="Zilla Slab" pitchFamily="2" charset="0"/>
              </a:rPr>
              <a:t> territories </a:t>
            </a:r>
            <a:r>
              <a:rPr lang="en-US" sz="1600" dirty="0">
                <a:latin typeface="Zilla Slab"/>
                <a:ea typeface="Zilla Slab" pitchFamily="2" charset="0"/>
              </a:rPr>
              <a:t>of </a:t>
            </a:r>
            <a:r>
              <a:rPr lang="en-US" sz="1600" dirty="0" smtClean="0">
                <a:latin typeface="Zilla Slab"/>
                <a:ea typeface="Zilla Slab" pitchFamily="2" charset="0"/>
              </a:rPr>
              <a:t>the </a:t>
            </a:r>
            <a:r>
              <a:rPr lang="en-US" sz="1600" dirty="0" err="1" smtClean="0">
                <a:latin typeface="Zilla Slab"/>
                <a:ea typeface="Zilla Slab" pitchFamily="2" charset="0"/>
              </a:rPr>
              <a:t>Tsleil-Watuth</a:t>
            </a:r>
            <a:r>
              <a:rPr lang="en-US" sz="1600" dirty="0" smtClean="0">
                <a:latin typeface="Zilla Slab"/>
                <a:ea typeface="Zilla Slab" pitchFamily="2" charset="0"/>
              </a:rPr>
              <a:t>, Squamish, </a:t>
            </a:r>
            <a:r>
              <a:rPr lang="en-US" sz="1600" dirty="0" err="1" smtClean="0">
                <a:latin typeface="Zilla Slab"/>
                <a:ea typeface="Zilla Slab" pitchFamily="2" charset="0"/>
              </a:rPr>
              <a:t>Kwantlen</a:t>
            </a:r>
            <a:r>
              <a:rPr lang="en-US" sz="1600" dirty="0" smtClean="0">
                <a:latin typeface="Zilla Slab"/>
                <a:ea typeface="Zilla Slab" pitchFamily="2" charset="0"/>
              </a:rPr>
              <a:t>, </a:t>
            </a:r>
            <a:r>
              <a:rPr lang="en-US" sz="1600" dirty="0" err="1" smtClean="0">
                <a:latin typeface="Zilla Slab"/>
                <a:ea typeface="Zilla Slab" pitchFamily="2" charset="0"/>
              </a:rPr>
              <a:t>Matsqui</a:t>
            </a:r>
            <a:r>
              <a:rPr lang="en-US" sz="1600" dirty="0" smtClean="0">
                <a:latin typeface="Zilla Slab"/>
                <a:ea typeface="Zilla Slab" pitchFamily="2" charset="0"/>
              </a:rPr>
              <a:t>, </a:t>
            </a:r>
            <a:r>
              <a:rPr lang="en-US" sz="1600" dirty="0" err="1" smtClean="0">
                <a:latin typeface="Zilla Slab"/>
                <a:ea typeface="Zilla Slab" pitchFamily="2" charset="0"/>
              </a:rPr>
              <a:t>Tsawwassen</a:t>
            </a:r>
            <a:r>
              <a:rPr lang="en-US" sz="1600" dirty="0" smtClean="0">
                <a:latin typeface="Zilla Slab"/>
                <a:ea typeface="Zilla Slab" pitchFamily="2" charset="0"/>
              </a:rPr>
              <a:t>, </a:t>
            </a:r>
            <a:r>
              <a:rPr lang="en-US" sz="1600" dirty="0" err="1" smtClean="0">
                <a:latin typeface="Zilla Slab"/>
                <a:ea typeface="Zilla Slab" pitchFamily="2" charset="0"/>
              </a:rPr>
              <a:t>Katzie</a:t>
            </a:r>
            <a:r>
              <a:rPr lang="en-US" sz="1600" dirty="0" smtClean="0">
                <a:latin typeface="Zilla Slab"/>
                <a:ea typeface="Zilla Slab" pitchFamily="2" charset="0"/>
              </a:rPr>
              <a:t>, and </a:t>
            </a:r>
            <a:r>
              <a:rPr lang="en-US" sz="1600" dirty="0" err="1" smtClean="0">
                <a:latin typeface="Zilla Slab"/>
                <a:ea typeface="Zilla Slab" pitchFamily="2" charset="0"/>
              </a:rPr>
              <a:t>Musqueam</a:t>
            </a:r>
            <a:r>
              <a:rPr lang="en-US" sz="1600" dirty="0" smtClean="0">
                <a:latin typeface="Zilla Slab"/>
                <a:ea typeface="Zilla Slab" pitchFamily="2" charset="0"/>
              </a:rPr>
              <a:t> First Nations.</a:t>
            </a:r>
          </a:p>
          <a:p>
            <a:pPr>
              <a:lnSpc>
                <a:spcPct val="100000"/>
              </a:lnSpc>
              <a:spcBef>
                <a:spcPts val="0"/>
              </a:spcBef>
              <a:spcAft>
                <a:spcPts val="600"/>
              </a:spcAft>
            </a:pPr>
            <a:r>
              <a:rPr lang="en-US" sz="1600" dirty="0" smtClean="0">
                <a:latin typeface="Zilla Slab"/>
                <a:ea typeface="Zilla Slab" pitchFamily="2" charset="0"/>
              </a:rPr>
              <a:t>Thanks </a:t>
            </a:r>
            <a:r>
              <a:rPr lang="en-US" sz="1600" dirty="0">
                <a:latin typeface="Zilla Slab"/>
                <a:ea typeface="Zilla Slab" pitchFamily="2" charset="0"/>
              </a:rPr>
              <a:t>to all the </a:t>
            </a:r>
            <a:r>
              <a:rPr lang="en-US" sz="1600" dirty="0" smtClean="0">
                <a:latin typeface="Zilla Slab"/>
                <a:ea typeface="Zilla Slab" pitchFamily="2" charset="0"/>
              </a:rPr>
              <a:t>Big Sisters of BC Lower Mainland volunteers</a:t>
            </a:r>
            <a:r>
              <a:rPr lang="en-US" sz="1600" dirty="0">
                <a:latin typeface="Zilla Slab"/>
                <a:ea typeface="Zilla Slab" pitchFamily="2" charset="0"/>
              </a:rPr>
              <a:t>, families and supporters who make it possible to keep supporting children and youth during this difficult time.</a:t>
            </a:r>
          </a:p>
          <a:p>
            <a:pPr>
              <a:lnSpc>
                <a:spcPct val="100000"/>
              </a:lnSpc>
              <a:spcBef>
                <a:spcPts val="0"/>
              </a:spcBef>
              <a:spcAft>
                <a:spcPts val="600"/>
              </a:spcAft>
            </a:pPr>
            <a:r>
              <a:rPr lang="en-CA" sz="1600" dirty="0" smtClean="0">
                <a:solidFill>
                  <a:srgbClr val="1B1B1B"/>
                </a:solidFill>
                <a:latin typeface="Zilla Slab"/>
                <a:ea typeface="Zilla Slab" pitchFamily="2" charset="0"/>
              </a:rPr>
              <a:t>Thanks to </a:t>
            </a:r>
            <a:r>
              <a:rPr lang="en-CA" sz="1600" dirty="0">
                <a:solidFill>
                  <a:srgbClr val="1B1B1B"/>
                </a:solidFill>
                <a:latin typeface="Zilla Slab"/>
                <a:ea typeface="Zilla Slab" pitchFamily="2" charset="0"/>
              </a:rPr>
              <a:t>Volunteer Victoria for allowing us to adapt their COVID-19 Volunteer Training. </a:t>
            </a:r>
            <a:r>
              <a:rPr lang="en-US" sz="1600" dirty="0">
                <a:latin typeface="Zilla Slab"/>
                <a:ea typeface="Zilla Slab" pitchFamily="2" charset="0"/>
              </a:rPr>
              <a:t>Volunteer Victoria’s mission is to inspire everyone to volunteer. They raise new generations of volunteers; provide training and expertise to  volunteer-led groups and organizations; and create opportunities to make a difference. </a:t>
            </a:r>
          </a:p>
          <a:p>
            <a:pPr marL="457200" lvl="1" indent="0">
              <a:lnSpc>
                <a:spcPct val="100000"/>
              </a:lnSpc>
              <a:spcBef>
                <a:spcPts val="0"/>
              </a:spcBef>
              <a:spcAft>
                <a:spcPts val="600"/>
              </a:spcAft>
              <a:buNone/>
            </a:pPr>
            <a:r>
              <a:rPr lang="en-CA" sz="1400" dirty="0">
                <a:solidFill>
                  <a:srgbClr val="1B1B1B"/>
                </a:solidFill>
                <a:latin typeface="Zilla Slab"/>
                <a:ea typeface="Zilla Slab" pitchFamily="2" charset="0"/>
              </a:rPr>
              <a:t>T: 250-386-2269 | E: </a:t>
            </a:r>
            <a:r>
              <a:rPr lang="en-CA" sz="1400" dirty="0">
                <a:solidFill>
                  <a:srgbClr val="1B1B1B"/>
                </a:solidFill>
                <a:latin typeface="Zilla Slab"/>
                <a:ea typeface="Zilla Slab" pitchFamily="2" charset="0"/>
                <a:hlinkClick r:id="rId3"/>
              </a:rPr>
              <a:t>volvic@volunteervictoria.bc.ca</a:t>
            </a:r>
            <a:r>
              <a:rPr lang="en-CA" sz="1400" dirty="0">
                <a:solidFill>
                  <a:srgbClr val="1B1B1B"/>
                </a:solidFill>
                <a:latin typeface="Zilla Slab"/>
                <a:ea typeface="Zilla Slab" pitchFamily="2" charset="0"/>
              </a:rPr>
              <a:t> | W: </a:t>
            </a:r>
            <a:r>
              <a:rPr lang="en-CA" sz="1400" dirty="0">
                <a:solidFill>
                  <a:srgbClr val="1B1B1B"/>
                </a:solidFill>
                <a:latin typeface="Zilla Slab"/>
                <a:ea typeface="Zilla Slab" pitchFamily="2" charset="0"/>
                <a:hlinkClick r:id="rId4"/>
              </a:rPr>
              <a:t>volunteervictoria.bc.ca</a:t>
            </a:r>
            <a:endParaRPr lang="en-CA" sz="1400" dirty="0">
              <a:solidFill>
                <a:srgbClr val="1B1B1B"/>
              </a:solidFill>
              <a:latin typeface="Zilla Slab"/>
              <a:ea typeface="Zilla Slab" pitchFamily="2" charset="0"/>
            </a:endParaRPr>
          </a:p>
        </p:txBody>
      </p:sp>
      <p:cxnSp>
        <p:nvCxnSpPr>
          <p:cNvPr id="6" name="Straight Connector 5"/>
          <p:cNvCxnSpPr/>
          <p:nvPr/>
        </p:nvCxnSpPr>
        <p:spPr>
          <a:xfrm>
            <a:off x="4023407" y="1124114"/>
            <a:ext cx="8709" cy="46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6F4455A-CE61-4D2C-A00D-88A976C3BE12}"/>
              </a:ext>
            </a:extLst>
          </p:cNvPr>
          <p:cNvPicPr>
            <a:picLocks noChangeAspect="1"/>
          </p:cNvPicPr>
          <p:nvPr/>
        </p:nvPicPr>
        <p:blipFill>
          <a:blip r:embed="rId5">
            <a:duotone>
              <a:prstClr val="black"/>
              <a:schemeClr val="bg2">
                <a:lumMod val="90000"/>
                <a:tint val="45000"/>
                <a:satMod val="400000"/>
              </a:schemeClr>
            </a:duotone>
          </a:blip>
          <a:stretch>
            <a:fillRect/>
          </a:stretch>
        </p:blipFill>
        <p:spPr>
          <a:xfrm>
            <a:off x="1922067" y="4129860"/>
            <a:ext cx="1463452" cy="1258568"/>
          </a:xfrm>
          <a:prstGeom prst="rect">
            <a:avLst/>
          </a:prstGeom>
        </p:spPr>
      </p:pic>
    </p:spTree>
    <p:extLst>
      <p:ext uri="{BB962C8B-B14F-4D97-AF65-F5344CB8AC3E}">
        <p14:creationId xmlns:p14="http://schemas.microsoft.com/office/powerpoint/2010/main" val="3128385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pPr algn="ctr"/>
            <a:r>
              <a:rPr lang="en-US" sz="5400" dirty="0" smtClean="0">
                <a:solidFill>
                  <a:srgbClr val="FFFFFF"/>
                </a:solidFill>
                <a:latin typeface="+mn-lt"/>
              </a:rPr>
              <a:t>We’re here for you!</a:t>
            </a:r>
            <a:endParaRPr lang="en-US" sz="5400" dirty="0">
              <a:solidFill>
                <a:srgbClr val="FFFFFF"/>
              </a:solidFill>
              <a:latin typeface="+mn-lt"/>
            </a:endParaRPr>
          </a:p>
        </p:txBody>
      </p:sp>
      <p:sp>
        <p:nvSpPr>
          <p:cNvPr id="3" name="Content Placeholder 2"/>
          <p:cNvSpPr>
            <a:spLocks noGrp="1"/>
          </p:cNvSpPr>
          <p:nvPr>
            <p:ph idx="1"/>
          </p:nvPr>
        </p:nvSpPr>
        <p:spPr>
          <a:xfrm>
            <a:off x="4952764" y="499642"/>
            <a:ext cx="6401036" cy="5677321"/>
          </a:xfrm>
        </p:spPr>
        <p:txBody>
          <a:bodyPr vert="horz" lIns="91440" tIns="45720" rIns="91440" bIns="45720" rtlCol="0" anchor="t">
            <a:noAutofit/>
          </a:bodyPr>
          <a:lstStyle/>
          <a:p>
            <a:pPr marL="0" indent="0">
              <a:buNone/>
            </a:pPr>
            <a:endParaRPr lang="en-CA" sz="1800" b="1" dirty="0" smtClean="0">
              <a:latin typeface="Steelfish Eb"/>
              <a:ea typeface="Zilla Slab" pitchFamily="2" charset="0"/>
            </a:endParaRPr>
          </a:p>
          <a:p>
            <a:endParaRPr lang="en-CA" sz="3200" b="1" dirty="0" smtClean="0">
              <a:ea typeface="Zilla Slab" pitchFamily="2" charset="0"/>
            </a:endParaRPr>
          </a:p>
          <a:p>
            <a:r>
              <a:rPr lang="en-CA" sz="3200" b="1" dirty="0" smtClean="0">
                <a:ea typeface="Zilla Slab" pitchFamily="2" charset="0"/>
              </a:rPr>
              <a:t>Talk to your caseworker if you have any questions or concerns</a:t>
            </a:r>
          </a:p>
          <a:p>
            <a:r>
              <a:rPr lang="en-CA" sz="3200" b="1" dirty="0" smtClean="0">
                <a:ea typeface="Zilla Slab" pitchFamily="2" charset="0"/>
              </a:rPr>
              <a:t>We are all learning in this “next” normal</a:t>
            </a:r>
          </a:p>
          <a:p>
            <a:r>
              <a:rPr lang="en-CA" sz="3200" b="1" dirty="0" smtClean="0">
                <a:ea typeface="Zilla Slab" pitchFamily="2" charset="0"/>
              </a:rPr>
              <a:t>If you or your family needs any extra support during this time please let us know</a:t>
            </a:r>
          </a:p>
          <a:p>
            <a:endParaRPr lang="en-CA" sz="3200" b="1" dirty="0" smtClean="0">
              <a:ea typeface="Zilla Slab" pitchFamily="2" charset="0"/>
            </a:endParaRP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18027" y="5171399"/>
            <a:ext cx="3350960" cy="1191630"/>
          </a:xfrm>
          <a:prstGeom prst="rect">
            <a:avLst/>
          </a:prstGeom>
        </p:spPr>
      </p:pic>
    </p:spTree>
    <p:extLst>
      <p:ext uri="{BB962C8B-B14F-4D97-AF65-F5344CB8AC3E}">
        <p14:creationId xmlns:p14="http://schemas.microsoft.com/office/powerpoint/2010/main" val="219273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867407"/>
          </a:xfrm>
        </p:spPr>
        <p:txBody>
          <a:bodyPr>
            <a:noAutofit/>
          </a:bodyPr>
          <a:lstStyle/>
          <a:p>
            <a:r>
              <a:rPr lang="en-US" sz="2400" b="1">
                <a:latin typeface="Steelfish Eb"/>
              </a:rPr>
              <a:t>About this Training Guide</a:t>
            </a:r>
          </a:p>
        </p:txBody>
      </p:sp>
      <p:sp>
        <p:nvSpPr>
          <p:cNvPr id="3" name="Content Placeholder 2"/>
          <p:cNvSpPr>
            <a:spLocks noGrp="1"/>
          </p:cNvSpPr>
          <p:nvPr>
            <p:ph type="body" idx="1"/>
          </p:nvPr>
        </p:nvSpPr>
        <p:spPr>
          <a:xfrm>
            <a:off x="1136429" y="1494971"/>
            <a:ext cx="7373419" cy="5138058"/>
          </a:xfrm>
        </p:spPr>
        <p:txBody>
          <a:bodyPr anchor="ctr">
            <a:normAutofit/>
          </a:bodyPr>
          <a:lstStyle/>
          <a:p>
            <a:pPr marL="0" indent="0">
              <a:buNone/>
            </a:pPr>
            <a:r>
              <a:rPr lang="en-US" sz="1600" dirty="0">
                <a:latin typeface="Zilla Slab"/>
                <a:ea typeface="Zilla Slab" pitchFamily="2" charset="0"/>
              </a:rPr>
              <a:t>This guide is intended to help mentors, mentees and staff </a:t>
            </a:r>
            <a:r>
              <a:rPr lang="en-US" sz="1600" dirty="0" smtClean="0">
                <a:latin typeface="Zilla Slab"/>
                <a:ea typeface="Zilla Slab" pitchFamily="2" charset="0"/>
              </a:rPr>
              <a:t>with </a:t>
            </a:r>
            <a:r>
              <a:rPr lang="en-US" sz="1600" dirty="0">
                <a:latin typeface="Zilla Slab"/>
                <a:ea typeface="Zilla Slab" pitchFamily="2" charset="0"/>
              </a:rPr>
              <a:t>Big Sisters of </a:t>
            </a:r>
            <a:r>
              <a:rPr lang="en-US" sz="1600" dirty="0" smtClean="0">
                <a:latin typeface="Zilla Slab"/>
                <a:ea typeface="Zilla Slab" pitchFamily="2" charset="0"/>
              </a:rPr>
              <a:t>BC Lower Mainland navigate </a:t>
            </a:r>
            <a:r>
              <a:rPr lang="en-US" sz="1600" dirty="0">
                <a:latin typeface="Zilla Slab"/>
                <a:ea typeface="Zilla Slab" pitchFamily="2" charset="0"/>
              </a:rPr>
              <a:t>the world of mentoring during a public health crisis such as the COVID-19 pandemic.  </a:t>
            </a:r>
            <a:endParaRPr lang="en-US" sz="1600" dirty="0">
              <a:latin typeface="Zilla Slab" pitchFamily="2" charset="0"/>
              <a:ea typeface="Zilla Slab" pitchFamily="2" charset="0"/>
            </a:endParaRPr>
          </a:p>
          <a:p>
            <a:pPr marL="0" indent="0">
              <a:buNone/>
            </a:pPr>
            <a:r>
              <a:rPr lang="en-US" sz="1600" dirty="0">
                <a:latin typeface="Zilla Slab"/>
                <a:ea typeface="Zilla Slab" pitchFamily="2" charset="0"/>
              </a:rPr>
              <a:t>Mentoring at this point in time, and for the foreseeable future, means doing things differently. While our mentors and mentees will continue to build developmental relationships together, some match activities that mentors and mentees would typically select, or activities that mentors and mentees would do together to help the community, might have to adapt to meet current public health safety standards.</a:t>
            </a:r>
          </a:p>
          <a:p>
            <a:pPr marL="0" indent="0">
              <a:buNone/>
            </a:pPr>
            <a:r>
              <a:rPr lang="en-US" sz="1600" dirty="0">
                <a:latin typeface="Zilla Slab"/>
                <a:ea typeface="Zilla Slab" pitchFamily="2" charset="0"/>
              </a:rPr>
              <a:t>All recommendations made in this training guide are based upon current protocols provided by the Provincial Health Office, Government of Canada, and World Health Organization, as well as best-practices in volunteering from Volunteer Canada and Volunteer Victoria. </a:t>
            </a:r>
          </a:p>
          <a:p>
            <a:pPr marL="0" indent="0">
              <a:buNone/>
            </a:pPr>
            <a:r>
              <a:rPr lang="en-US" sz="1600" dirty="0">
                <a:latin typeface="Zilla Slab"/>
                <a:ea typeface="Zilla Slab" pitchFamily="2" charset="0"/>
              </a:rPr>
              <a:t>These  recommendations are subject to change as new information emerges. Directives announced by the Provincial Health Officer and Government of Canada officials should always take precedence over this guide:</a:t>
            </a:r>
          </a:p>
          <a:p>
            <a:pPr>
              <a:lnSpc>
                <a:spcPct val="100000"/>
              </a:lnSpc>
              <a:spcBef>
                <a:spcPts val="0"/>
              </a:spcBef>
            </a:pPr>
            <a:endParaRPr lang="en-CA" sz="1200" dirty="0">
              <a:latin typeface="Zilla Slab" pitchFamily="2" charset="0"/>
              <a:ea typeface="Zilla Slab" pitchFamily="2" charset="0"/>
            </a:endParaRPr>
          </a:p>
          <a:p>
            <a:pPr>
              <a:lnSpc>
                <a:spcPct val="100000"/>
              </a:lnSpc>
              <a:spcBef>
                <a:spcPts val="0"/>
              </a:spcBef>
            </a:pPr>
            <a:r>
              <a:rPr lang="en-CA" sz="1200" dirty="0">
                <a:latin typeface="Zilla Slab"/>
                <a:ea typeface="Zilla Slab" pitchFamily="2" charset="0"/>
              </a:rPr>
              <a:t>Provincial Health Office: </a:t>
            </a:r>
            <a:r>
              <a:rPr lang="en-CA" sz="800" dirty="0">
                <a:latin typeface="Zilla Slab"/>
                <a:ea typeface="Zilla Slab" pitchFamily="2" charset="0"/>
                <a:hlinkClick r:id="rId3"/>
              </a:rPr>
              <a:t>https://www2.gov.bc.ca/gov/content/health/about-bc-s-health-care-system/office-of-the-provincial-health-officer/current-health-topics/covid-19-novel-coronavirus</a:t>
            </a:r>
            <a:endParaRPr lang="en-CA" sz="800" dirty="0">
              <a:latin typeface="Zilla Slab"/>
              <a:ea typeface="Zilla Slab" pitchFamily="2" charset="0"/>
            </a:endParaRPr>
          </a:p>
          <a:p>
            <a:pPr>
              <a:lnSpc>
                <a:spcPct val="100000"/>
              </a:lnSpc>
              <a:spcBef>
                <a:spcPts val="0"/>
              </a:spcBef>
            </a:pPr>
            <a:r>
              <a:rPr lang="en-CA" sz="1200" dirty="0">
                <a:latin typeface="Zilla Slab"/>
                <a:ea typeface="Zilla Slab" pitchFamily="2" charset="0"/>
              </a:rPr>
              <a:t>Government of Canada:  </a:t>
            </a:r>
            <a:r>
              <a:rPr lang="en-CA" sz="800" dirty="0">
                <a:latin typeface="Zilla Slab"/>
                <a:ea typeface="Zilla Slab" pitchFamily="2" charset="0"/>
                <a:hlinkClick r:id="rId4"/>
              </a:rPr>
              <a:t>https://www.canada.ca/en/public-health/services/diseases/coronavirus-disease-covid-19.html</a:t>
            </a:r>
            <a:endParaRPr lang="en-CA" sz="800" dirty="0">
              <a:latin typeface="Zilla Slab"/>
              <a:ea typeface="Zilla Slab" pitchFamily="2" charset="0"/>
            </a:endParaRPr>
          </a:p>
          <a:p>
            <a:pPr>
              <a:lnSpc>
                <a:spcPct val="100000"/>
              </a:lnSpc>
              <a:spcBef>
                <a:spcPts val="0"/>
              </a:spcBef>
            </a:pPr>
            <a:r>
              <a:rPr lang="en-CA" sz="1200" dirty="0">
                <a:latin typeface="Zilla Slab"/>
                <a:ea typeface="Zilla Slab" pitchFamily="2" charset="0"/>
              </a:rPr>
              <a:t>World Health Organization:  </a:t>
            </a:r>
            <a:r>
              <a:rPr lang="en-CA" sz="800" dirty="0">
                <a:latin typeface="Zilla Slab"/>
                <a:ea typeface="Zilla Slab" pitchFamily="2" charset="0"/>
                <a:hlinkClick r:id="rId5"/>
              </a:rPr>
              <a:t>https://www.who.int/emergencies/diseases/novel-coronavirus-2019</a:t>
            </a:r>
            <a:endParaRPr lang="en-US" sz="800" dirty="0">
              <a:latin typeface="Zilla Slab"/>
              <a:ea typeface="Zilla Slab" pitchFamily="2"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915400" y="2990144"/>
            <a:ext cx="2468189" cy="877709"/>
          </a:xfrm>
          <a:prstGeom prst="rect">
            <a:avLst/>
          </a:prstGeom>
        </p:spPr>
      </p:pic>
    </p:spTree>
    <p:extLst>
      <p:ext uri="{BB962C8B-B14F-4D97-AF65-F5344CB8AC3E}">
        <p14:creationId xmlns:p14="http://schemas.microsoft.com/office/powerpoint/2010/main" val="4063852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pPr algn="ctr"/>
            <a:r>
              <a:rPr lang="en-US" sz="3600" dirty="0" smtClean="0">
                <a:solidFill>
                  <a:srgbClr val="FFFFFF"/>
                </a:solidFill>
                <a:latin typeface="Steelfish Eb"/>
              </a:rPr>
              <a:t>Update to Guidelines</a:t>
            </a:r>
            <a:endParaRPr lang="en-US" sz="3600" dirty="0">
              <a:solidFill>
                <a:srgbClr val="FFFFFF"/>
              </a:solidFill>
              <a:latin typeface="Steelfish Eb"/>
            </a:endParaRPr>
          </a:p>
        </p:txBody>
      </p:sp>
      <p:sp>
        <p:nvSpPr>
          <p:cNvPr id="3" name="Content Placeholder 2"/>
          <p:cNvSpPr>
            <a:spLocks noGrp="1"/>
          </p:cNvSpPr>
          <p:nvPr>
            <p:ph idx="1"/>
          </p:nvPr>
        </p:nvSpPr>
        <p:spPr>
          <a:xfrm>
            <a:off x="4952764" y="499642"/>
            <a:ext cx="6401036" cy="5858296"/>
          </a:xfrm>
        </p:spPr>
        <p:txBody>
          <a:bodyPr vert="horz" lIns="91440" tIns="45720" rIns="91440" bIns="45720" rtlCol="0" anchor="t">
            <a:noAutofit/>
          </a:bodyPr>
          <a:lstStyle/>
          <a:p>
            <a:pPr marL="0" indent="0">
              <a:buNone/>
            </a:pPr>
            <a:endParaRPr lang="en-US" sz="1800" dirty="0" smtClean="0"/>
          </a:p>
          <a:p>
            <a:pPr marL="0" indent="0">
              <a:buNone/>
            </a:pPr>
            <a:r>
              <a:rPr lang="en-CA" sz="2400" b="1" dirty="0" smtClean="0"/>
              <a:t>What to consider prior to resuming hang outs at each others’ homes:</a:t>
            </a:r>
          </a:p>
          <a:p>
            <a:pPr marL="0" indent="0">
              <a:buNone/>
            </a:pPr>
            <a:r>
              <a:rPr lang="en-CA" sz="1800" dirty="0" smtClean="0"/>
              <a:t>If both parties are comfortable expanding their bubbles to include hang outs at each others’ homes please keep in mind:</a:t>
            </a:r>
          </a:p>
          <a:p>
            <a:r>
              <a:rPr lang="en-CA" sz="1800" b="1" dirty="0" smtClean="0">
                <a:ea typeface="+mn-lt"/>
                <a:cs typeface="+mn-lt"/>
              </a:rPr>
              <a:t>That your bubble will now include others that are in contact with your Big/Little</a:t>
            </a:r>
          </a:p>
          <a:p>
            <a:r>
              <a:rPr lang="en-CA" sz="1800" b="1" dirty="0" smtClean="0">
                <a:ea typeface="+mn-lt"/>
                <a:cs typeface="+mn-lt"/>
              </a:rPr>
              <a:t>That being indoors increases your risk of contracting and spreading COVID-19</a:t>
            </a:r>
          </a:p>
          <a:p>
            <a:r>
              <a:rPr lang="en-CA" sz="1800" b="1" dirty="0" smtClean="0">
                <a:ea typeface="+mn-lt"/>
                <a:cs typeface="+mn-lt"/>
              </a:rPr>
              <a:t>That you should still keep your distance and wear a mask when appropriate</a:t>
            </a:r>
          </a:p>
          <a:p>
            <a:r>
              <a:rPr lang="en-CA" sz="1800" b="1" dirty="0" smtClean="0">
                <a:ea typeface="+mn-lt"/>
                <a:cs typeface="+mn-lt"/>
              </a:rPr>
              <a:t>That you should still refrain from sharing food/drinks and bring </a:t>
            </a:r>
            <a:r>
              <a:rPr lang="en-CA" sz="1800" b="1" dirty="0" smtClean="0">
                <a:ea typeface="+mn-lt"/>
                <a:cs typeface="+mn-lt"/>
              </a:rPr>
              <a:t>snacks</a:t>
            </a:r>
          </a:p>
          <a:p>
            <a:r>
              <a:rPr lang="en-CA" sz="1800" b="1" dirty="0" smtClean="0">
                <a:ea typeface="+mn-lt"/>
                <a:cs typeface="+mn-lt"/>
              </a:rPr>
              <a:t>Taking a self assessment questionnaire immediately before your </a:t>
            </a:r>
            <a:r>
              <a:rPr lang="en-CA" sz="1800" b="1" dirty="0">
                <a:ea typeface="+mn-lt"/>
                <a:cs typeface="+mn-lt"/>
              </a:rPr>
              <a:t>hang </a:t>
            </a:r>
            <a:r>
              <a:rPr lang="en-CA" sz="1800" b="1" dirty="0" smtClean="0">
                <a:ea typeface="+mn-lt"/>
                <a:cs typeface="+mn-lt"/>
              </a:rPr>
              <a:t>out and encourage your Big/Little to do the same    </a:t>
            </a:r>
            <a:r>
              <a:rPr lang="en-CA" sz="1800" b="1" dirty="0">
                <a:ea typeface="+mn-lt"/>
                <a:cs typeface="+mn-lt"/>
                <a:hlinkClick r:id="rId3"/>
              </a:rPr>
              <a:t>https://</a:t>
            </a:r>
            <a:r>
              <a:rPr lang="en-CA" sz="1800" b="1" dirty="0" smtClean="0">
                <a:ea typeface="+mn-lt"/>
                <a:cs typeface="+mn-lt"/>
                <a:hlinkClick r:id="rId3"/>
              </a:rPr>
              <a:t>bc.thrive.health/covid19/en</a:t>
            </a:r>
            <a:r>
              <a:rPr lang="en-CA" sz="1800" b="1" dirty="0" smtClean="0">
                <a:ea typeface="+mn-lt"/>
                <a:cs typeface="+mn-lt"/>
              </a:rPr>
              <a:t> </a:t>
            </a:r>
            <a:endParaRPr lang="en-CA" sz="1400" b="1" dirty="0">
              <a:ea typeface="+mn-lt"/>
              <a:cs typeface="+mn-lt"/>
            </a:endParaRPr>
          </a:p>
        </p:txBody>
      </p:sp>
    </p:spTree>
    <p:extLst>
      <p:ext uri="{BB962C8B-B14F-4D97-AF65-F5344CB8AC3E}">
        <p14:creationId xmlns:p14="http://schemas.microsoft.com/office/powerpoint/2010/main" val="113085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930" y="597855"/>
            <a:ext cx="10019865" cy="976696"/>
          </a:xfrm>
        </p:spPr>
        <p:txBody>
          <a:bodyPr anchor="ctr">
            <a:normAutofit/>
          </a:bodyPr>
          <a:lstStyle/>
          <a:p>
            <a:pPr algn="ctr"/>
            <a:r>
              <a:rPr lang="en-US" altLang="en-US" sz="2400" dirty="0">
                <a:latin typeface="Steelfish Eb"/>
              </a:rPr>
              <a:t>What Type of Match Activities are Safe?</a:t>
            </a:r>
          </a:p>
        </p:txBody>
      </p:sp>
      <p:graphicFrame>
        <p:nvGraphicFramePr>
          <p:cNvPr id="3" name="Table 2"/>
          <p:cNvGraphicFramePr>
            <a:graphicFrameLocks noGrp="1"/>
          </p:cNvGraphicFramePr>
          <p:nvPr>
            <p:extLst>
              <p:ext uri="{D42A27DB-BD31-4B8C-83A1-F6EECF244321}">
                <p14:modId xmlns:p14="http://schemas.microsoft.com/office/powerpoint/2010/main" val="1429400862"/>
              </p:ext>
            </p:extLst>
          </p:nvPr>
        </p:nvGraphicFramePr>
        <p:xfrm>
          <a:off x="762000" y="1438275"/>
          <a:ext cx="10741166" cy="4878118"/>
        </p:xfrm>
        <a:graphic>
          <a:graphicData uri="http://schemas.openxmlformats.org/drawingml/2006/table">
            <a:tbl>
              <a:tblPr firstRow="1" bandRow="1">
                <a:tableStyleId>{5C22544A-7EE6-4342-B048-85BDC9FD1C3A}</a:tableStyleId>
              </a:tblPr>
              <a:tblGrid>
                <a:gridCol w="3434461">
                  <a:extLst>
                    <a:ext uri="{9D8B030D-6E8A-4147-A177-3AD203B41FA5}">
                      <a16:colId xmlns:a16="http://schemas.microsoft.com/office/drawing/2014/main" val="20000"/>
                    </a:ext>
                  </a:extLst>
                </a:gridCol>
                <a:gridCol w="3453809">
                  <a:extLst>
                    <a:ext uri="{9D8B030D-6E8A-4147-A177-3AD203B41FA5}">
                      <a16:colId xmlns:a16="http://schemas.microsoft.com/office/drawing/2014/main" val="20001"/>
                    </a:ext>
                  </a:extLst>
                </a:gridCol>
                <a:gridCol w="3852896">
                  <a:extLst>
                    <a:ext uri="{9D8B030D-6E8A-4147-A177-3AD203B41FA5}">
                      <a16:colId xmlns:a16="http://schemas.microsoft.com/office/drawing/2014/main" val="20002"/>
                    </a:ext>
                  </a:extLst>
                </a:gridCol>
              </a:tblGrid>
              <a:tr h="1110867">
                <a:tc>
                  <a:txBody>
                    <a:bodyPr/>
                    <a:lstStyle/>
                    <a:p>
                      <a:pPr algn="ctr"/>
                      <a:r>
                        <a:rPr lang="en-CA" sz="2400" b="1" dirty="0">
                          <a:solidFill>
                            <a:schemeClr val="tx1"/>
                          </a:solidFill>
                          <a:latin typeface="Arial"/>
                          <a:ea typeface="Zilla Slab" pitchFamily="2" charset="0"/>
                        </a:rPr>
                        <a:t>HIGH CONTACT ACTIVITIES</a:t>
                      </a:r>
                    </a:p>
                    <a:p>
                      <a:pPr algn="ctr"/>
                      <a:r>
                        <a:rPr lang="en-CA" sz="1400" b="1" i="1" dirty="0">
                          <a:solidFill>
                            <a:schemeClr val="accent6"/>
                          </a:solidFill>
                          <a:latin typeface="Arial"/>
                          <a:ea typeface="Zilla Slab" pitchFamily="2" charset="0"/>
                        </a:rPr>
                        <a:t>(extreme/considerable risk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0505"/>
                    </a:solidFill>
                  </a:tcPr>
                </a:tc>
                <a:tc>
                  <a:txBody>
                    <a:bodyPr/>
                    <a:lstStyle/>
                    <a:p>
                      <a:pPr lvl="0" algn="ctr">
                        <a:lnSpc>
                          <a:spcPct val="100000"/>
                        </a:lnSpc>
                      </a:pPr>
                      <a:r>
                        <a:rPr lang="en-CA" sz="2400" b="1" dirty="0">
                          <a:solidFill>
                            <a:schemeClr val="tx1"/>
                          </a:solidFill>
                          <a:latin typeface="Arial"/>
                          <a:ea typeface="Zilla Slab" pitchFamily="2" charset="0"/>
                        </a:rPr>
                        <a:t>LOW CONTACT ACTIVITIES </a:t>
                      </a:r>
                    </a:p>
                    <a:p>
                      <a:pPr lvl="0" algn="ctr">
                        <a:lnSpc>
                          <a:spcPct val="100000"/>
                        </a:lnSpc>
                        <a:defRPr cap="all"/>
                      </a:pPr>
                      <a:r>
                        <a:rPr lang="en-CA" sz="1600" b="1" i="1" cap="none" baseline="0" dirty="0">
                          <a:solidFill>
                            <a:srgbClr val="C00000"/>
                          </a:solidFill>
                          <a:latin typeface="Arial"/>
                          <a:ea typeface="Zilla Slab" pitchFamily="2" charset="0"/>
                        </a:rPr>
                        <a:t>(limited/slight risk level)</a:t>
                      </a:r>
                      <a:endParaRPr lang="en-CA" sz="1600" b="1" i="1">
                        <a:solidFill>
                          <a:srgbClr val="C00000"/>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CA" sz="2400" b="1" baseline="0" dirty="0">
                          <a:solidFill>
                            <a:schemeClr val="tx1"/>
                          </a:solidFill>
                          <a:latin typeface="Arial"/>
                          <a:ea typeface="Zilla Slab" pitchFamily="2" charset="0"/>
                        </a:rPr>
                        <a:t>NO CONTACT </a:t>
                      </a:r>
                      <a:endParaRPr lang="en-US" sz="2400">
                        <a:solidFill>
                          <a:schemeClr val="tx1"/>
                        </a:solidFill>
                        <a:latin typeface="Arial"/>
                      </a:endParaRPr>
                    </a:p>
                    <a:p>
                      <a:pPr lvl="0" algn="ctr">
                        <a:buNone/>
                      </a:pPr>
                      <a:r>
                        <a:rPr lang="en-CA" sz="2400" b="1" baseline="0" dirty="0">
                          <a:solidFill>
                            <a:schemeClr val="tx1"/>
                          </a:solidFill>
                          <a:latin typeface="Arial"/>
                          <a:ea typeface="Zilla Slab" pitchFamily="2" charset="0"/>
                        </a:rPr>
                        <a:t>ACTIVITIES</a:t>
                      </a:r>
                    </a:p>
                    <a:p>
                      <a:pPr algn="ctr"/>
                      <a:r>
                        <a:rPr lang="en-CA" sz="1600" b="1" i="1" dirty="0">
                          <a:solidFill>
                            <a:srgbClr val="C00000"/>
                          </a:solidFill>
                          <a:latin typeface="Arial"/>
                          <a:ea typeface="Zilla Slab" pitchFamily="2" charset="0"/>
                        </a:rPr>
                        <a:t>(zero risk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F505"/>
                    </a:solidFill>
                  </a:tcPr>
                </a:tc>
                <a:extLst>
                  <a:ext uri="{0D108BD9-81ED-4DB2-BD59-A6C34878D82A}">
                    <a16:rowId xmlns:a16="http://schemas.microsoft.com/office/drawing/2014/main" val="10000"/>
                  </a:ext>
                </a:extLst>
              </a:tr>
              <a:tr h="1367927">
                <a:tc>
                  <a:txBody>
                    <a:bodyPr/>
                    <a:lstStyle/>
                    <a:p>
                      <a:pPr lvl="0" algn="ctr">
                        <a:lnSpc>
                          <a:spcPct val="100000"/>
                        </a:lnSpc>
                        <a:spcBef>
                          <a:spcPts val="0"/>
                        </a:spcBef>
                        <a:spcAft>
                          <a:spcPts val="0"/>
                        </a:spcAft>
                        <a:buNone/>
                      </a:pPr>
                      <a:r>
                        <a:rPr lang="en-CA" sz="2400" b="1" i="0" u="none" strike="noStrike" cap="none" baseline="0" noProof="0" dirty="0" smtClean="0">
                          <a:solidFill>
                            <a:schemeClr val="accent6"/>
                          </a:solidFill>
                          <a:latin typeface="Arial"/>
                        </a:rPr>
                        <a:t>Not Currently </a:t>
                      </a:r>
                    </a:p>
                    <a:p>
                      <a:pPr lvl="0" algn="ctr">
                        <a:lnSpc>
                          <a:spcPct val="100000"/>
                        </a:lnSpc>
                        <a:spcBef>
                          <a:spcPts val="0"/>
                        </a:spcBef>
                        <a:spcAft>
                          <a:spcPts val="0"/>
                        </a:spcAft>
                        <a:buNone/>
                      </a:pPr>
                      <a:r>
                        <a:rPr lang="en-CA" sz="2400" b="1" i="0" u="none" strike="noStrike" cap="none" baseline="0" noProof="0" dirty="0" smtClean="0">
                          <a:solidFill>
                            <a:schemeClr val="accent6"/>
                          </a:solidFill>
                          <a:latin typeface="Arial"/>
                        </a:rPr>
                        <a:t>Allowed</a:t>
                      </a:r>
                      <a:endParaRPr lang="en-US" sz="2400" dirty="0" smtClean="0">
                        <a:solidFill>
                          <a:schemeClr val="accent6"/>
                        </a:solidFill>
                        <a:latin typeface="Arial"/>
                      </a:endParaRPr>
                    </a:p>
                    <a:p>
                      <a:pPr lvl="0" algn="ctr">
                        <a:lnSpc>
                          <a:spcPct val="100000"/>
                        </a:lnSpc>
                        <a:spcBef>
                          <a:spcPts val="0"/>
                        </a:spcBef>
                        <a:spcAft>
                          <a:spcPts val="0"/>
                        </a:spcAft>
                        <a:buNone/>
                      </a:pPr>
                      <a:endParaRPr lang="en-CA" sz="1400" b="0" i="0" u="none" strike="noStrike" cap="none" baseline="0" noProof="0" dirty="0">
                        <a:solidFill>
                          <a:schemeClr val="tx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0505"/>
                    </a:solidFill>
                  </a:tcPr>
                </a:tc>
                <a:tc>
                  <a:txBody>
                    <a:bodyPr/>
                    <a:lstStyle/>
                    <a:p>
                      <a:pPr lvl="0" algn="ctr">
                        <a:lnSpc>
                          <a:spcPct val="100000"/>
                        </a:lnSpc>
                        <a:spcBef>
                          <a:spcPts val="0"/>
                        </a:spcBef>
                        <a:spcAft>
                          <a:spcPts val="0"/>
                        </a:spcAft>
                        <a:buNone/>
                      </a:pPr>
                      <a:r>
                        <a:rPr lang="en-CA" sz="2400" b="1" i="0" u="none" strike="noStrike" cap="none" baseline="0" noProof="0" dirty="0">
                          <a:solidFill>
                            <a:schemeClr val="accent6"/>
                          </a:solidFill>
                          <a:latin typeface="Arial"/>
                        </a:rPr>
                        <a:t>May be allowed</a:t>
                      </a:r>
                      <a:endParaRPr lang="en-US" sz="2400" dirty="0">
                        <a:solidFill>
                          <a:schemeClr val="accent6"/>
                        </a:solidFill>
                        <a:latin typeface="Arial"/>
                      </a:endParaRPr>
                    </a:p>
                    <a:p>
                      <a:pPr lvl="0" algn="ctr">
                        <a:lnSpc>
                          <a:spcPct val="100000"/>
                        </a:lnSpc>
                        <a:spcBef>
                          <a:spcPts val="0"/>
                        </a:spcBef>
                        <a:spcAft>
                          <a:spcPts val="0"/>
                        </a:spcAft>
                        <a:buNone/>
                      </a:pPr>
                      <a:r>
                        <a:rPr lang="en-CA" sz="1400" b="0" i="0" u="none" strike="noStrike" cap="none" baseline="0" noProof="0" dirty="0">
                          <a:solidFill>
                            <a:schemeClr val="tx1"/>
                          </a:solidFill>
                          <a:latin typeface="Arial"/>
                        </a:rPr>
                        <a:t>*Follow Public Health office rules</a:t>
                      </a:r>
                      <a:endParaRPr lang="en-US" sz="1400" b="0" i="0" u="none" strike="noStrike" cap="none" baseline="0" noProof="0" dirty="0">
                        <a:solidFill>
                          <a:schemeClr val="tx1"/>
                        </a:solidFill>
                        <a:latin typeface="Arial"/>
                      </a:endParaRPr>
                    </a:p>
                    <a:p>
                      <a:pPr lvl="0" algn="ctr">
                        <a:lnSpc>
                          <a:spcPct val="100000"/>
                        </a:lnSpc>
                        <a:spcBef>
                          <a:spcPts val="0"/>
                        </a:spcBef>
                        <a:spcAft>
                          <a:spcPts val="0"/>
                        </a:spcAft>
                        <a:buNone/>
                      </a:pPr>
                      <a:r>
                        <a:rPr lang="en-CA" sz="1400" b="0" i="0" u="none" strike="noStrike" cap="none" baseline="0" noProof="0" dirty="0">
                          <a:solidFill>
                            <a:schemeClr val="tx1"/>
                          </a:solidFill>
                          <a:latin typeface="Arial"/>
                        </a:rPr>
                        <a:t>*Check </a:t>
                      </a:r>
                      <a:r>
                        <a:rPr lang="en-CA" sz="1400" b="0" i="0" u="none" strike="noStrike" cap="none" baseline="0" noProof="0" dirty="0" smtClean="0">
                          <a:solidFill>
                            <a:schemeClr val="tx1"/>
                          </a:solidFill>
                          <a:latin typeface="Arial"/>
                        </a:rPr>
                        <a:t>with</a:t>
                      </a:r>
                      <a:r>
                        <a:rPr lang="en-CA" sz="1400" b="0" i="0" u="none" strike="noStrike" cap="none" baseline="0" noProof="0" dirty="0">
                          <a:solidFill>
                            <a:schemeClr val="tx1"/>
                          </a:solidFill>
                          <a:latin typeface="Arial"/>
                        </a:rPr>
                        <a:t> </a:t>
                      </a:r>
                      <a:r>
                        <a:rPr lang="en-CA" sz="1400" b="0" i="0" u="none" strike="noStrike" cap="none" baseline="0" noProof="0" dirty="0" smtClean="0">
                          <a:solidFill>
                            <a:schemeClr val="tx1"/>
                          </a:solidFill>
                          <a:latin typeface="Arial"/>
                        </a:rPr>
                        <a:t>caseworker</a:t>
                      </a:r>
                      <a:r>
                        <a:rPr lang="en-CA" sz="1400" b="0" i="0" u="none" strike="noStrike" cap="none" baseline="0" noProof="0" dirty="0">
                          <a:solidFill>
                            <a:schemeClr val="tx1"/>
                          </a:solidFill>
                          <a:latin typeface="Arial"/>
                        </a:rPr>
                        <a:t> </a:t>
                      </a:r>
                      <a:endParaRPr lang="en-US" sz="1400" b="0" i="0" u="none" strike="noStrike" cap="none" baseline="0" noProof="0" dirty="0">
                        <a:solidFill>
                          <a:schemeClr val="tx1"/>
                        </a:solidFill>
                        <a:latin typeface="Arial"/>
                      </a:endParaRPr>
                    </a:p>
                    <a:p>
                      <a:pPr lvl="0" algn="ctr">
                        <a:lnSpc>
                          <a:spcPct val="100000"/>
                        </a:lnSpc>
                        <a:spcBef>
                          <a:spcPts val="0"/>
                        </a:spcBef>
                        <a:spcAft>
                          <a:spcPts val="0"/>
                        </a:spcAft>
                        <a:buNone/>
                      </a:pPr>
                      <a:r>
                        <a:rPr lang="en-CA" sz="1400" b="0" i="0" u="none" strike="noStrike" cap="none" baseline="0" noProof="0" dirty="0">
                          <a:solidFill>
                            <a:schemeClr val="tx1"/>
                          </a:solidFill>
                          <a:latin typeface="Arial"/>
                        </a:rPr>
                        <a:t>and mentee’s parent/guardian </a:t>
                      </a:r>
                      <a:endParaRPr lang="en-US" sz="1400" b="0" i="0" u="none" strike="noStrike" cap="none" baseline="0" noProof="0" dirty="0">
                        <a:solidFill>
                          <a:schemeClr val="tx1"/>
                        </a:solidFill>
                        <a:latin typeface="Arial"/>
                      </a:endParaRPr>
                    </a:p>
                    <a:p>
                      <a:pPr lvl="0" algn="ctr">
                        <a:lnSpc>
                          <a:spcPct val="100000"/>
                        </a:lnSpc>
                        <a:spcBef>
                          <a:spcPts val="0"/>
                        </a:spcBef>
                        <a:spcAft>
                          <a:spcPts val="0"/>
                        </a:spcAft>
                        <a:buNone/>
                      </a:pPr>
                      <a:r>
                        <a:rPr lang="en-CA" sz="1400" b="0" i="0" u="none" strike="noStrike" cap="none" baseline="0" noProof="0" dirty="0">
                          <a:solidFill>
                            <a:schemeClr val="tx1"/>
                          </a:solidFill>
                          <a:latin typeface="Arial"/>
                        </a:rPr>
                        <a:t>before doing this type of activity</a:t>
                      </a:r>
                    </a:p>
                    <a:p>
                      <a:pPr lvl="0" algn="ctr">
                        <a:lnSpc>
                          <a:spcPct val="100000"/>
                        </a:lnSpc>
                        <a:spcBef>
                          <a:spcPts val="0"/>
                        </a:spcBef>
                        <a:spcAft>
                          <a:spcPts val="0"/>
                        </a:spcAft>
                        <a:buNone/>
                      </a:pPr>
                      <a:endParaRPr lang="en-CA" sz="1400" b="0" i="0" u="none" strike="noStrike" cap="none" baseline="0" noProof="0" dirty="0">
                        <a:solidFill>
                          <a:schemeClr val="tx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lvl="0" algn="ctr">
                        <a:lnSpc>
                          <a:spcPct val="100000"/>
                        </a:lnSpc>
                        <a:spcBef>
                          <a:spcPts val="0"/>
                        </a:spcBef>
                        <a:spcAft>
                          <a:spcPts val="0"/>
                        </a:spcAft>
                        <a:buNone/>
                      </a:pPr>
                      <a:r>
                        <a:rPr lang="en-CA" sz="2400" b="1" i="0" u="none" strike="noStrike" cap="none" baseline="0" noProof="0" dirty="0">
                          <a:solidFill>
                            <a:schemeClr val="accent6"/>
                          </a:solidFill>
                          <a:latin typeface="Arial"/>
                        </a:rPr>
                        <a:t>Activity Allowed </a:t>
                      </a:r>
                      <a:endParaRPr lang="en-US" sz="2400" b="0" i="0" u="none" strike="noStrike" cap="none" baseline="0" noProof="0" dirty="0">
                        <a:solidFill>
                          <a:schemeClr val="accent6"/>
                        </a:solidFill>
                        <a:latin typeface="Arial"/>
                      </a:endParaRPr>
                    </a:p>
                    <a:p>
                      <a:pPr lvl="0" algn="ctr">
                        <a:lnSpc>
                          <a:spcPct val="100000"/>
                        </a:lnSpc>
                        <a:spcBef>
                          <a:spcPts val="0"/>
                        </a:spcBef>
                        <a:spcAft>
                          <a:spcPts val="0"/>
                        </a:spcAft>
                        <a:buNone/>
                      </a:pPr>
                      <a:endParaRPr lang="en-CA" sz="1400" b="0" i="0" u="none" strike="noStrike" cap="none" baseline="0" noProof="0" dirty="0">
                        <a:solidFill>
                          <a:schemeClr val="tx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F505"/>
                    </a:solidFill>
                  </a:tcPr>
                </a:tc>
                <a:extLst>
                  <a:ext uri="{0D108BD9-81ED-4DB2-BD59-A6C34878D82A}">
                    <a16:rowId xmlns:a16="http://schemas.microsoft.com/office/drawing/2014/main" val="2839316655"/>
                  </a:ext>
                </a:extLst>
              </a:tr>
              <a:tr h="1266939">
                <a:tc>
                  <a:txBody>
                    <a:bodyPr/>
                    <a:lstStyle/>
                    <a:p>
                      <a:pPr lvl="0" algn="ctr">
                        <a:lnSpc>
                          <a:spcPct val="100000"/>
                        </a:lnSpc>
                      </a:pPr>
                      <a:r>
                        <a:rPr lang="en-CA" sz="1400" cap="none" baseline="0" dirty="0">
                          <a:solidFill>
                            <a:schemeClr val="tx1"/>
                          </a:solidFill>
                          <a:latin typeface="Arial"/>
                          <a:ea typeface="Zilla Slab" pitchFamily="2" charset="0"/>
                        </a:rPr>
                        <a:t>Face-to-face contact between </a:t>
                      </a:r>
                      <a:endParaRPr lang="en-US" dirty="0"/>
                    </a:p>
                    <a:p>
                      <a:pPr lvl="0" algn="ctr">
                        <a:lnSpc>
                          <a:spcPct val="100000"/>
                        </a:lnSpc>
                        <a:buNone/>
                      </a:pPr>
                      <a:r>
                        <a:rPr lang="en-CA" sz="1400" cap="none" baseline="0" dirty="0">
                          <a:solidFill>
                            <a:schemeClr val="tx1"/>
                          </a:solidFill>
                          <a:latin typeface="Arial"/>
                          <a:ea typeface="Zilla Slab" pitchFamily="2" charset="0"/>
                        </a:rPr>
                        <a:t>mentors and mentees where </a:t>
                      </a:r>
                      <a:endParaRPr lang="en-US" dirty="0"/>
                    </a:p>
                    <a:p>
                      <a:pPr lvl="0" algn="ctr">
                        <a:lnSpc>
                          <a:spcPct val="100000"/>
                        </a:lnSpc>
                        <a:buNone/>
                      </a:pPr>
                      <a:r>
                        <a:rPr lang="en-CA" sz="1400" cap="none" baseline="0" dirty="0">
                          <a:solidFill>
                            <a:schemeClr val="tx1"/>
                          </a:solidFill>
                          <a:latin typeface="Arial"/>
                          <a:ea typeface="Zilla Slab" pitchFamily="2" charset="0"/>
                        </a:rPr>
                        <a:t>time together </a:t>
                      </a:r>
                      <a:r>
                        <a:rPr lang="en-CA" sz="1400" cap="none" baseline="0" dirty="0" smtClean="0">
                          <a:solidFill>
                            <a:schemeClr val="tx1"/>
                          </a:solidFill>
                          <a:latin typeface="Arial"/>
                          <a:ea typeface="Zilla Slab" pitchFamily="2" charset="0"/>
                        </a:rPr>
                        <a:t>occurs inside public places or </a:t>
                      </a:r>
                    </a:p>
                    <a:p>
                      <a:pPr lvl="0" algn="ctr">
                        <a:lnSpc>
                          <a:spcPct val="100000"/>
                        </a:lnSpc>
                        <a:buNone/>
                      </a:pPr>
                      <a:r>
                        <a:rPr lang="en-CA" sz="1400" cap="none" baseline="0" dirty="0" smtClean="0">
                          <a:solidFill>
                            <a:schemeClr val="tx1"/>
                          </a:solidFill>
                          <a:latin typeface="Arial"/>
                          <a:ea typeface="Zilla Slab" pitchFamily="2" charset="0"/>
                        </a:rPr>
                        <a:t>around larger groups.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0505"/>
                    </a:solidFill>
                  </a:tcPr>
                </a:tc>
                <a:tc>
                  <a:txBody>
                    <a:bodyPr/>
                    <a:lstStyle/>
                    <a:p>
                      <a:pPr lvl="0" algn="ctr">
                        <a:lnSpc>
                          <a:spcPct val="100000"/>
                        </a:lnSpc>
                        <a:buNone/>
                      </a:pPr>
                      <a:r>
                        <a:rPr lang="en-CA" sz="1400" b="0" i="0" u="none" strike="noStrike" cap="none" baseline="0" noProof="0" dirty="0">
                          <a:solidFill>
                            <a:schemeClr val="tx1"/>
                          </a:solidFill>
                          <a:latin typeface="Arial"/>
                        </a:rPr>
                        <a:t>Face-to-face contact between </a:t>
                      </a:r>
                      <a:endParaRPr lang="en-US" dirty="0"/>
                    </a:p>
                    <a:p>
                      <a:pPr lvl="0" algn="ctr">
                        <a:lnSpc>
                          <a:spcPct val="100000"/>
                        </a:lnSpc>
                        <a:buNone/>
                      </a:pPr>
                      <a:r>
                        <a:rPr lang="en-CA" sz="1400" b="0" i="0" u="none" strike="noStrike" cap="none" baseline="0" noProof="0" dirty="0">
                          <a:solidFill>
                            <a:schemeClr val="tx1"/>
                          </a:solidFill>
                          <a:latin typeface="Arial"/>
                        </a:rPr>
                        <a:t>mentors and mentees occurs outdoors using s</a:t>
                      </a:r>
                      <a:r>
                        <a:rPr lang="en-CA" sz="1400" cap="none" baseline="0" dirty="0" err="1">
                          <a:solidFill>
                            <a:schemeClr val="tx1"/>
                          </a:solidFill>
                          <a:latin typeface="Arial"/>
                        </a:rPr>
                        <a:t>afe</a:t>
                      </a:r>
                      <a:r>
                        <a:rPr lang="en-CA" sz="1400" cap="none" baseline="0" dirty="0">
                          <a:solidFill>
                            <a:schemeClr val="tx1"/>
                          </a:solidFill>
                          <a:latin typeface="Arial"/>
                        </a:rPr>
                        <a:t> </a:t>
                      </a:r>
                      <a:r>
                        <a:rPr lang="en-CA" sz="1400" cap="none" baseline="0" dirty="0" smtClean="0">
                          <a:solidFill>
                            <a:schemeClr val="tx1"/>
                          </a:solidFill>
                          <a:latin typeface="Arial"/>
                        </a:rPr>
                        <a:t>physical-distancing or at each others’ homes wearing masks when needed</a:t>
                      </a:r>
                      <a:endParaRPr lang="en-CA" sz="1400" cap="none" baseline="0" dirty="0">
                        <a:solidFill>
                          <a:schemeClr val="tx1"/>
                        </a:solidFill>
                        <a:latin typeface="Arial"/>
                        <a:ea typeface="Zilla Slab"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lvl="0" indent="0" algn="ctr">
                        <a:lnSpc>
                          <a:spcPct val="100000"/>
                        </a:lnSpc>
                        <a:buFontTx/>
                        <a:buNone/>
                      </a:pPr>
                      <a:r>
                        <a:rPr lang="en-CA" sz="1400" b="0" cap="none" baseline="0" dirty="0">
                          <a:solidFill>
                            <a:schemeClr val="tx1"/>
                          </a:solidFill>
                          <a:latin typeface="Arial"/>
                          <a:ea typeface="Zilla Slab" pitchFamily="2" charset="0"/>
                        </a:rPr>
                        <a:t>-No face-to-face contact between</a:t>
                      </a:r>
                      <a:endParaRPr lang="en-US" dirty="0"/>
                    </a:p>
                    <a:p>
                      <a:pPr marL="0" lvl="0" indent="0" algn="ctr">
                        <a:lnSpc>
                          <a:spcPct val="100000"/>
                        </a:lnSpc>
                        <a:buFontTx/>
                        <a:buNone/>
                      </a:pPr>
                      <a:r>
                        <a:rPr lang="en-CA" sz="1400" b="0" cap="none" baseline="0" dirty="0">
                          <a:solidFill>
                            <a:schemeClr val="tx1"/>
                          </a:solidFill>
                          <a:latin typeface="Arial"/>
                          <a:ea typeface="Zilla Slab" pitchFamily="2" charset="0"/>
                        </a:rPr>
                        <a:t> mentors and mentees </a:t>
                      </a:r>
                    </a:p>
                    <a:p>
                      <a:pPr marL="0" lvl="0" indent="0" algn="ctr">
                        <a:lnSpc>
                          <a:spcPct val="100000"/>
                        </a:lnSpc>
                        <a:buFontTx/>
                        <a:buNone/>
                        <a:defRPr cap="all"/>
                      </a:pPr>
                      <a:r>
                        <a:rPr lang="en-CA" sz="1400" b="0" cap="none" baseline="0" dirty="0">
                          <a:solidFill>
                            <a:schemeClr val="tx1"/>
                          </a:solidFill>
                          <a:latin typeface="Arial"/>
                          <a:ea typeface="Zilla Slab" pitchFamily="2" charset="0"/>
                        </a:rPr>
                        <a:t>(or mentees and mentors volunteering together to help other people)</a:t>
                      </a:r>
                    </a:p>
                    <a:p>
                      <a:pPr marL="0" lvl="0" indent="0" algn="ctr">
                        <a:lnSpc>
                          <a:spcPct val="100000"/>
                        </a:lnSpc>
                        <a:buFontTx/>
                        <a:buNone/>
                        <a:defRPr cap="all"/>
                      </a:pPr>
                      <a:r>
                        <a:rPr lang="en-CA" sz="1400" cap="none" baseline="0" dirty="0">
                          <a:solidFill>
                            <a:schemeClr val="tx1"/>
                          </a:solidFill>
                          <a:latin typeface="Arial"/>
                          <a:ea typeface="Zilla Slab" pitchFamily="2" charset="0"/>
                        </a:rPr>
                        <a:t>- activities take place alone or </a:t>
                      </a:r>
                      <a:r>
                        <a:rPr lang="en-CA" sz="1400" cap="none" baseline="0" dirty="0" smtClean="0">
                          <a:solidFill>
                            <a:schemeClr val="tx1"/>
                          </a:solidFill>
                          <a:latin typeface="Arial"/>
                          <a:ea typeface="Zilla Slab" pitchFamily="2" charset="0"/>
                        </a:rPr>
                        <a:t>virtually</a:t>
                      </a:r>
                      <a:endParaRPr lang="en-CA" sz="1400" cap="none" baseline="0" dirty="0">
                        <a:solidFill>
                          <a:schemeClr val="tx1"/>
                        </a:solidFill>
                        <a:latin typeface="Arial"/>
                        <a:ea typeface="Zilla Slab"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F505"/>
                    </a:solidFill>
                  </a:tcPr>
                </a:tc>
                <a:extLst>
                  <a:ext uri="{0D108BD9-81ED-4DB2-BD59-A6C34878D82A}">
                    <a16:rowId xmlns:a16="http://schemas.microsoft.com/office/drawing/2014/main" val="10001"/>
                  </a:ext>
                </a:extLst>
              </a:tr>
              <a:tr h="976312">
                <a:tc>
                  <a:txBody>
                    <a:bodyPr/>
                    <a:lstStyle/>
                    <a:p>
                      <a:pPr marL="0" indent="0" algn="l">
                        <a:buFont typeface="Arial" panose="020B0604020202020204" pitchFamily="34" charset="0"/>
                        <a:buNone/>
                      </a:pPr>
                      <a:endParaRPr lang="en-CA" sz="1400" b="0" baseline="0" dirty="0" smtClean="0">
                        <a:solidFill>
                          <a:schemeClr val="tx1"/>
                        </a:solidFill>
                        <a:latin typeface="Arial"/>
                        <a:ea typeface="Zilla Slab" pitchFamily="2" charset="0"/>
                      </a:endParaRPr>
                    </a:p>
                    <a:p>
                      <a:pPr marL="285750" indent="-285750" algn="l">
                        <a:buFont typeface="Arial" panose="020B0604020202020204" pitchFamily="34" charset="0"/>
                        <a:buChar char="•"/>
                      </a:pPr>
                      <a:r>
                        <a:rPr lang="en-CA" sz="1400" b="0" baseline="0" dirty="0" smtClean="0">
                          <a:solidFill>
                            <a:schemeClr val="tx1"/>
                          </a:solidFill>
                          <a:latin typeface="Arial"/>
                          <a:ea typeface="Zilla Slab" pitchFamily="2" charset="0"/>
                        </a:rPr>
                        <a:t>Sharing food</a:t>
                      </a:r>
                    </a:p>
                    <a:p>
                      <a:pPr marL="285750" indent="-285750" algn="l">
                        <a:buFont typeface="Arial" panose="020B0604020202020204" pitchFamily="34" charset="0"/>
                        <a:buChar char="•"/>
                      </a:pPr>
                      <a:r>
                        <a:rPr lang="en-CA" sz="1400" b="0" baseline="0" dirty="0" smtClean="0">
                          <a:solidFill>
                            <a:schemeClr val="tx1"/>
                          </a:solidFill>
                          <a:latin typeface="Arial"/>
                          <a:ea typeface="Zilla Slab" pitchFamily="2" charset="0"/>
                        </a:rPr>
                        <a:t>Overnights</a:t>
                      </a:r>
                    </a:p>
                    <a:p>
                      <a:pPr marL="285750" indent="-285750" algn="l">
                        <a:buFont typeface="Arial" panose="020B0604020202020204" pitchFamily="34" charset="0"/>
                        <a:buChar char="•"/>
                      </a:pPr>
                      <a:r>
                        <a:rPr lang="en-CA" sz="1400" b="0" baseline="0" dirty="0" smtClean="0">
                          <a:solidFill>
                            <a:schemeClr val="tx1"/>
                          </a:solidFill>
                          <a:latin typeface="Arial"/>
                          <a:ea typeface="Zilla Slab" pitchFamily="2" charset="0"/>
                        </a:rPr>
                        <a:t>Public events/indoor places</a:t>
                      </a:r>
                      <a:endParaRPr lang="en-CA" sz="1400" b="0" dirty="0">
                        <a:solidFill>
                          <a:schemeClr val="tx1"/>
                        </a:solidFill>
                        <a:latin typeface="Arial"/>
                        <a:ea typeface="Zilla Slab"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0505"/>
                    </a:solidFill>
                  </a:tcPr>
                </a:tc>
                <a:tc>
                  <a:txBody>
                    <a:bodyPr/>
                    <a:lstStyle/>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Bike rides/Walks/hikes</a:t>
                      </a:r>
                    </a:p>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Hanging out at each others’ homes</a:t>
                      </a:r>
                    </a:p>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Picnics</a:t>
                      </a:r>
                    </a:p>
                    <a:p>
                      <a:pPr marL="0" indent="0" algn="l">
                        <a:buFont typeface="Arial" panose="020B0604020202020204" pitchFamily="34" charset="0"/>
                        <a:buNone/>
                      </a:pPr>
                      <a:endParaRPr lang="en-CA" sz="1400" b="0" dirty="0">
                        <a:solidFill>
                          <a:schemeClr val="tx1"/>
                        </a:solidFill>
                        <a:latin typeface="Arial"/>
                        <a:ea typeface="Zilla Slab"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Phone calls</a:t>
                      </a:r>
                    </a:p>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Texts</a:t>
                      </a:r>
                    </a:p>
                    <a:p>
                      <a:pPr marL="285750" indent="-285750" algn="l">
                        <a:buFont typeface="Arial" panose="020B0604020202020204" pitchFamily="34" charset="0"/>
                        <a:buChar char="•"/>
                      </a:pPr>
                      <a:r>
                        <a:rPr lang="en-CA" sz="1400" b="0" dirty="0" smtClean="0">
                          <a:solidFill>
                            <a:schemeClr val="tx1"/>
                          </a:solidFill>
                          <a:latin typeface="Arial"/>
                          <a:ea typeface="Zilla Slab" pitchFamily="2" charset="0"/>
                        </a:rPr>
                        <a:t>Virtual meetings</a:t>
                      </a:r>
                    </a:p>
                    <a:p>
                      <a:pPr marL="285750" indent="-285750" algn="ctr">
                        <a:buFont typeface="Arial" panose="020B0604020202020204" pitchFamily="34" charset="0"/>
                        <a:buChar char="•"/>
                      </a:pPr>
                      <a:endParaRPr lang="en-CA" sz="1400" b="0" dirty="0">
                        <a:solidFill>
                          <a:schemeClr val="tx1"/>
                        </a:solidFill>
                        <a:latin typeface="Arial"/>
                        <a:ea typeface="Zilla Slab"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1F505"/>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71678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altLang="en-US" sz="2400">
                <a:solidFill>
                  <a:srgbClr val="FFFFFF"/>
                </a:solidFill>
                <a:latin typeface="Steelfish Eb"/>
              </a:rPr>
              <a:t>What might have changed while mentoring during COVID-19?</a:t>
            </a:r>
            <a:endParaRPr lang="en-US" sz="2400">
              <a:solidFill>
                <a:srgbClr val="FFFFFF"/>
              </a:solidFill>
              <a:latin typeface="Steelfish Eb"/>
            </a:endParaRPr>
          </a:p>
        </p:txBody>
      </p:sp>
      <p:sp>
        <p:nvSpPr>
          <p:cNvPr id="3" name="Content Placeholder 2"/>
          <p:cNvSpPr>
            <a:spLocks noGrp="1"/>
          </p:cNvSpPr>
          <p:nvPr>
            <p:ph idx="1"/>
          </p:nvPr>
        </p:nvSpPr>
        <p:spPr>
          <a:xfrm>
            <a:off x="4952764" y="499642"/>
            <a:ext cx="6401036" cy="5858296"/>
          </a:xfrm>
        </p:spPr>
        <p:txBody>
          <a:bodyPr vert="horz" lIns="91440" tIns="45720" rIns="91440" bIns="45720" rtlCol="0" anchor="t">
            <a:noAutofit/>
          </a:bodyPr>
          <a:lstStyle/>
          <a:p>
            <a:pPr marL="0" indent="0">
              <a:buNone/>
            </a:pPr>
            <a:r>
              <a:rPr lang="en-CA" sz="1800" b="1" dirty="0" smtClean="0">
                <a:ea typeface="+mn-lt"/>
                <a:cs typeface="+mn-lt"/>
              </a:rPr>
              <a:t>ACCESS </a:t>
            </a:r>
            <a:endParaRPr lang="en-CA" sz="1800" b="1" dirty="0">
              <a:ea typeface="+mn-lt"/>
              <a:cs typeface="+mn-lt"/>
            </a:endParaRPr>
          </a:p>
          <a:p>
            <a:pPr marL="0" indent="0">
              <a:buNone/>
            </a:pPr>
            <a:r>
              <a:rPr lang="en-CA" sz="1800" dirty="0">
                <a:latin typeface="Calibri"/>
                <a:ea typeface="Zilla Slab" pitchFamily="2" charset="0"/>
                <a:cs typeface="Calibri"/>
              </a:rPr>
              <a:t>How </a:t>
            </a:r>
            <a:r>
              <a:rPr lang="en-CA" sz="1800" dirty="0" err="1" smtClean="0">
                <a:latin typeface="Calibri"/>
                <a:ea typeface="Zilla Slab" pitchFamily="2" charset="0"/>
                <a:cs typeface="Calibri"/>
              </a:rPr>
              <a:t>Bigs</a:t>
            </a:r>
            <a:r>
              <a:rPr lang="en-CA" sz="1800" dirty="0" smtClean="0">
                <a:latin typeface="Calibri"/>
                <a:ea typeface="Zilla Slab" pitchFamily="2" charset="0"/>
                <a:cs typeface="Calibri"/>
              </a:rPr>
              <a:t> and Littles visit will </a:t>
            </a:r>
            <a:r>
              <a:rPr lang="en-CA" sz="1800" dirty="0">
                <a:latin typeface="Calibri"/>
                <a:ea typeface="Zilla Slab" pitchFamily="2" charset="0"/>
                <a:cs typeface="Calibri"/>
              </a:rPr>
              <a:t>need to adapt during any COVID-19 outbreaks. </a:t>
            </a:r>
            <a:r>
              <a:rPr lang="en-CA" sz="1800" dirty="0" smtClean="0">
                <a:latin typeface="Calibri"/>
                <a:ea typeface="Zilla Slab" pitchFamily="2" charset="0"/>
                <a:cs typeface="Calibri"/>
              </a:rPr>
              <a:t>They may </a:t>
            </a:r>
            <a:r>
              <a:rPr lang="en-CA" sz="1800" dirty="0">
                <a:latin typeface="Calibri"/>
                <a:ea typeface="Zilla Slab" pitchFamily="2" charset="0"/>
                <a:cs typeface="Calibri"/>
              </a:rPr>
              <a:t>be switching between face-to-face and virtual meetings to keep consistently connecting each week, depending on </a:t>
            </a:r>
            <a:r>
              <a:rPr lang="en-CA" sz="1800" dirty="0" smtClean="0">
                <a:latin typeface="Calibri"/>
                <a:ea typeface="Zilla Slab" pitchFamily="2" charset="0"/>
                <a:cs typeface="Calibri"/>
              </a:rPr>
              <a:t>their program </a:t>
            </a:r>
            <a:r>
              <a:rPr lang="en-CA" sz="1800" dirty="0">
                <a:latin typeface="Calibri"/>
                <a:ea typeface="Zilla Slab" pitchFamily="2" charset="0"/>
                <a:cs typeface="Calibri"/>
              </a:rPr>
              <a:t>and the permission granted by all match participants.  </a:t>
            </a:r>
          </a:p>
          <a:p>
            <a:pPr marL="0" indent="0">
              <a:buNone/>
            </a:pPr>
            <a:r>
              <a:rPr lang="en-CA" sz="1800" dirty="0">
                <a:latin typeface="Calibri"/>
                <a:ea typeface="Zilla Slab" pitchFamily="2" charset="0"/>
                <a:cs typeface="Calibri"/>
              </a:rPr>
              <a:t>Everyone has different levels of access to technology, so use the method of communication that works best for </a:t>
            </a:r>
            <a:r>
              <a:rPr lang="en-CA" sz="1800" dirty="0" smtClean="0">
                <a:latin typeface="Calibri"/>
                <a:ea typeface="Zilla Slab" pitchFamily="2" charset="0"/>
                <a:cs typeface="Calibri"/>
              </a:rPr>
              <a:t>your match – </a:t>
            </a:r>
            <a:r>
              <a:rPr lang="en-CA" sz="1800" dirty="0">
                <a:latin typeface="Calibri"/>
                <a:ea typeface="Zilla Slab" pitchFamily="2" charset="0"/>
                <a:cs typeface="Calibri"/>
              </a:rPr>
              <a:t>Zoom, Face-time, Google hang-outs, email, text,  telephone or old-fashioned paper and pen.  Just remember to </a:t>
            </a:r>
            <a:r>
              <a:rPr lang="en-CA" sz="1800" b="1" u="sng" dirty="0" smtClean="0">
                <a:latin typeface="Calibri"/>
                <a:ea typeface="Zilla Slab" pitchFamily="2" charset="0"/>
                <a:cs typeface="Calibri"/>
              </a:rPr>
              <a:t>talk to each other about the virtual </a:t>
            </a:r>
            <a:r>
              <a:rPr lang="en-CA" sz="1800" b="1" u="sng" dirty="0">
                <a:latin typeface="Calibri"/>
                <a:ea typeface="Zilla Slab" pitchFamily="2" charset="0"/>
                <a:cs typeface="Calibri"/>
              </a:rPr>
              <a:t>platforms or online tools that you </a:t>
            </a:r>
            <a:r>
              <a:rPr lang="en-CA" sz="1800" b="1" u="sng" dirty="0" smtClean="0">
                <a:latin typeface="Calibri"/>
                <a:ea typeface="Zilla Slab" pitchFamily="2" charset="0"/>
                <a:cs typeface="Calibri"/>
              </a:rPr>
              <a:t>feel comfortable using </a:t>
            </a:r>
            <a:r>
              <a:rPr lang="en-CA" sz="1800" dirty="0" smtClean="0">
                <a:latin typeface="Calibri"/>
                <a:ea typeface="Zilla Slab" pitchFamily="2" charset="0"/>
                <a:cs typeface="Calibri"/>
              </a:rPr>
              <a:t>and </a:t>
            </a:r>
            <a:r>
              <a:rPr lang="en-CA" sz="1800" dirty="0">
                <a:latin typeface="Calibri"/>
                <a:ea typeface="Zilla Slab" pitchFamily="2" charset="0"/>
                <a:cs typeface="Calibri"/>
              </a:rPr>
              <a:t>update your </a:t>
            </a:r>
            <a:r>
              <a:rPr lang="en-CA" sz="1800" dirty="0" smtClean="0">
                <a:latin typeface="Calibri"/>
                <a:ea typeface="Zilla Slab" pitchFamily="2" charset="0"/>
                <a:cs typeface="Calibri"/>
              </a:rPr>
              <a:t>caseworker </a:t>
            </a:r>
            <a:r>
              <a:rPr lang="en-CA" sz="1800" dirty="0">
                <a:latin typeface="Calibri"/>
                <a:ea typeface="Zilla Slab" pitchFamily="2" charset="0"/>
                <a:cs typeface="Calibri"/>
              </a:rPr>
              <a:t>during your next match monitoring check-in.</a:t>
            </a:r>
            <a:endParaRPr lang="en-CA" sz="1800" dirty="0">
              <a:latin typeface="Calibri"/>
            </a:endParaRPr>
          </a:p>
          <a:p>
            <a:pPr marL="0" indent="0">
              <a:buNone/>
            </a:pPr>
            <a:r>
              <a:rPr lang="en-CA" sz="1800" b="1" dirty="0">
                <a:latin typeface="Calibri"/>
                <a:ea typeface="Zilla Slab" pitchFamily="2" charset="0"/>
                <a:cs typeface="Calibri"/>
              </a:rPr>
              <a:t>Privacy</a:t>
            </a:r>
            <a:endParaRPr lang="en-CA" sz="1800" dirty="0">
              <a:latin typeface="Calibri"/>
              <a:cs typeface="Calibri"/>
            </a:endParaRPr>
          </a:p>
          <a:p>
            <a:pPr marL="0" indent="0">
              <a:buNone/>
            </a:pPr>
            <a:r>
              <a:rPr lang="en-CA" sz="1800" dirty="0">
                <a:latin typeface="Calibri"/>
                <a:ea typeface="Zilla Slab" pitchFamily="2" charset="0"/>
                <a:cs typeface="Calibri"/>
              </a:rPr>
              <a:t>You may now have video access into each other’s homes or private spaces. </a:t>
            </a:r>
            <a:r>
              <a:rPr lang="en-CA" sz="1800" dirty="0" smtClean="0">
                <a:latin typeface="Calibri"/>
                <a:ea typeface="Zilla Slab" pitchFamily="2" charset="0"/>
                <a:cs typeface="Calibri"/>
              </a:rPr>
              <a:t>It is important to respect each other’s privacy.</a:t>
            </a:r>
          </a:p>
          <a:p>
            <a:pPr marL="0" indent="0">
              <a:buNone/>
            </a:pPr>
            <a:r>
              <a:rPr lang="en-US" sz="1800" dirty="0" smtClean="0">
                <a:latin typeface="Calibri"/>
                <a:ea typeface="Zilla Slab" pitchFamily="2" charset="0"/>
                <a:cs typeface="Calibri"/>
              </a:rPr>
              <a:t>Also</a:t>
            </a:r>
            <a:r>
              <a:rPr lang="en-US" sz="1800" dirty="0">
                <a:latin typeface="Calibri"/>
                <a:ea typeface="Zilla Slab" pitchFamily="2" charset="0"/>
                <a:cs typeface="Calibri"/>
              </a:rPr>
              <a:t>, let each other know if there are other people in the room during your match meetings and agree that this is ok with both of you before you continue.  You may decide it is better to find another space and/or time to connect. </a:t>
            </a:r>
            <a:r>
              <a:rPr lang="en-US" sz="1400" dirty="0">
                <a:latin typeface="Calibri"/>
                <a:ea typeface="Zilla Slab" pitchFamily="2" charset="0"/>
                <a:cs typeface="Calibri"/>
              </a:rPr>
              <a:t> </a:t>
            </a:r>
            <a:endParaRPr lang="en-CA" sz="1400" dirty="0">
              <a:latin typeface="Calibri"/>
              <a:ea typeface="Zilla Slab" pitchFamily="2" charset="0"/>
              <a:cs typeface="Calibri"/>
            </a:endParaRPr>
          </a:p>
        </p:txBody>
      </p:sp>
    </p:spTree>
    <p:extLst>
      <p:ext uri="{BB962C8B-B14F-4D97-AF65-F5344CB8AC3E}">
        <p14:creationId xmlns:p14="http://schemas.microsoft.com/office/powerpoint/2010/main" val="241054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pPr algn="ctr"/>
            <a:r>
              <a:rPr lang="en-US" altLang="en-US" sz="3600" dirty="0" smtClean="0">
                <a:solidFill>
                  <a:srgbClr val="FFFFFF"/>
                </a:solidFill>
                <a:latin typeface="Steelfish Eb"/>
              </a:rPr>
              <a:t>Determining Your Risk Tolerance</a:t>
            </a:r>
            <a:endParaRPr lang="en-US" sz="3600" dirty="0">
              <a:solidFill>
                <a:srgbClr val="FFFFFF"/>
              </a:solidFill>
              <a:latin typeface="Steelfish Eb"/>
            </a:endParaRPr>
          </a:p>
        </p:txBody>
      </p:sp>
      <p:sp>
        <p:nvSpPr>
          <p:cNvPr id="3" name="Content Placeholder 2"/>
          <p:cNvSpPr>
            <a:spLocks noGrp="1"/>
          </p:cNvSpPr>
          <p:nvPr>
            <p:ph idx="1"/>
          </p:nvPr>
        </p:nvSpPr>
        <p:spPr>
          <a:xfrm>
            <a:off x="4952764" y="499642"/>
            <a:ext cx="6401036" cy="5858296"/>
          </a:xfrm>
        </p:spPr>
        <p:txBody>
          <a:bodyPr vert="horz" lIns="91440" tIns="45720" rIns="91440" bIns="45720" rtlCol="0" anchor="t">
            <a:noAutofit/>
          </a:bodyPr>
          <a:lstStyle/>
          <a:p>
            <a:pPr marL="0" indent="0">
              <a:buNone/>
            </a:pPr>
            <a:endParaRPr lang="en-US" sz="1800" dirty="0" smtClean="0"/>
          </a:p>
          <a:p>
            <a:pPr marL="0" indent="0">
              <a:buNone/>
            </a:pPr>
            <a:r>
              <a:rPr lang="en-CA" sz="2400" b="1" dirty="0" smtClean="0"/>
              <a:t>What to consider prior to resuming in person meetings:</a:t>
            </a:r>
          </a:p>
          <a:p>
            <a:pPr marL="0" indent="0">
              <a:buNone/>
            </a:pPr>
            <a:r>
              <a:rPr lang="en-CA" sz="1800" dirty="0" smtClean="0"/>
              <a:t>There are important factors to consider when making the decision to resume in person meetings between your child and their mentor, including the Mentor and Mentee’s level of risk and the level of risk of other members of your family.</a:t>
            </a:r>
          </a:p>
          <a:p>
            <a:pPr marL="0" indent="0">
              <a:buNone/>
            </a:pPr>
            <a:r>
              <a:rPr lang="en-CA" sz="1800" dirty="0" smtClean="0"/>
              <a:t>There are certain individuals who are at risk of a more severe illness as a result of COVID-19, including:</a:t>
            </a:r>
          </a:p>
          <a:p>
            <a:r>
              <a:rPr lang="en-CA" sz="1800" dirty="0" smtClean="0"/>
              <a:t>Individuals over 60 years of age</a:t>
            </a:r>
          </a:p>
          <a:p>
            <a:r>
              <a:rPr lang="en-CA" sz="1800" dirty="0" smtClean="0"/>
              <a:t>Individuals with a compromised immune system or underlying chronic medical conditions </a:t>
            </a:r>
          </a:p>
          <a:p>
            <a:pPr marL="0" indent="0">
              <a:buNone/>
            </a:pPr>
            <a:r>
              <a:rPr lang="en-CA" sz="1800" dirty="0" smtClean="0"/>
              <a:t>It is important to </a:t>
            </a:r>
            <a:r>
              <a:rPr lang="en-CA" sz="1800" dirty="0"/>
              <a:t>properly inform </a:t>
            </a:r>
            <a:r>
              <a:rPr lang="en-CA" sz="1800" dirty="0" smtClean="0"/>
              <a:t>yourself and others of these risks, </a:t>
            </a:r>
            <a:r>
              <a:rPr lang="en-CA" sz="1800" dirty="0"/>
              <a:t>assess </a:t>
            </a:r>
            <a:r>
              <a:rPr lang="en-CA" sz="1800" dirty="0" smtClean="0"/>
              <a:t>your own </a:t>
            </a:r>
            <a:r>
              <a:rPr lang="en-CA" sz="1800" dirty="0"/>
              <a:t>risk-tolerance, and think through extra precautions </a:t>
            </a:r>
            <a:r>
              <a:rPr lang="en-CA" sz="1800" dirty="0" smtClean="0"/>
              <a:t>you may </a:t>
            </a:r>
            <a:r>
              <a:rPr lang="en-CA" sz="1800" dirty="0"/>
              <a:t>wish to take over the coming months</a:t>
            </a:r>
            <a:r>
              <a:rPr lang="en-CA" sz="1800" dirty="0" smtClean="0"/>
              <a:t>.</a:t>
            </a:r>
          </a:p>
          <a:p>
            <a:pPr marL="0" indent="0">
              <a:buNone/>
            </a:pPr>
            <a:r>
              <a:rPr lang="en-CA" sz="1800" b="1" dirty="0" smtClean="0">
                <a:ea typeface="+mn-lt"/>
                <a:cs typeface="+mn-lt"/>
              </a:rPr>
              <a:t>It is okay if you are not comfortable to resume in person meetings at this time. Please let your caseworker know how you feel. </a:t>
            </a:r>
            <a:endParaRPr lang="en-CA" sz="1400" b="1" dirty="0">
              <a:ea typeface="+mn-lt"/>
              <a:cs typeface="+mn-lt"/>
            </a:endParaRPr>
          </a:p>
        </p:txBody>
      </p:sp>
    </p:spTree>
    <p:extLst>
      <p:ext uri="{BB962C8B-B14F-4D97-AF65-F5344CB8AC3E}">
        <p14:creationId xmlns:p14="http://schemas.microsoft.com/office/powerpoint/2010/main" val="423971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2">
            <a:extLst>
              <a:ext uri="{FF2B5EF4-FFF2-40B4-BE49-F238E27FC236}">
                <a16:creationId xmlns:a16="http://schemas.microsoft.com/office/drawing/2014/main" id="{9BD1AC30-AC18-4371-A408-0B04E3475EE6}"/>
              </a:ext>
            </a:extLst>
          </p:cNvPr>
          <p:cNvGraphicFramePr/>
          <p:nvPr>
            <p:extLst>
              <p:ext uri="{D42A27DB-BD31-4B8C-83A1-F6EECF244321}">
                <p14:modId xmlns:p14="http://schemas.microsoft.com/office/powerpoint/2010/main" val="1902186799"/>
              </p:ext>
            </p:extLst>
          </p:nvPr>
        </p:nvGraphicFramePr>
        <p:xfrm>
          <a:off x="2991716" y="-179284"/>
          <a:ext cx="8685067" cy="6761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44" name="TextBox 7143">
            <a:extLst>
              <a:ext uri="{FF2B5EF4-FFF2-40B4-BE49-F238E27FC236}">
                <a16:creationId xmlns:a16="http://schemas.microsoft.com/office/drawing/2014/main" id="{064AE41B-A2A3-4F4B-9A77-8D9D81F313FA}"/>
              </a:ext>
            </a:extLst>
          </p:cNvPr>
          <p:cNvSpPr txBox="1"/>
          <p:nvPr/>
        </p:nvSpPr>
        <p:spPr>
          <a:xfrm>
            <a:off x="464127" y="1113559"/>
            <a:ext cx="208511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teelfish Eb"/>
              </a:rPr>
              <a:t/>
            </a:r>
            <a:br>
              <a:rPr lang="en-US" dirty="0">
                <a:latin typeface="Steelfish Eb"/>
              </a:rPr>
            </a:br>
            <a:endParaRPr lang="en-US" sz="2400" dirty="0">
              <a:solidFill>
                <a:srgbClr val="000000"/>
              </a:solidFill>
              <a:latin typeface="Steelfish Eb"/>
            </a:endParaRPr>
          </a:p>
          <a:p>
            <a:r>
              <a:rPr lang="en-US" sz="1400" dirty="0">
                <a:latin typeface="Calibri Light"/>
              </a:rPr>
              <a:t>Adapted from contributions made by Volunteer Canada, Volunteer Ireland, </a:t>
            </a:r>
            <a:endParaRPr lang="en-US" sz="1400" dirty="0">
              <a:latin typeface="Calibri" panose="020F0502020204030204"/>
              <a:cs typeface="Calibri"/>
            </a:endParaRPr>
          </a:p>
          <a:p>
            <a:r>
              <a:rPr lang="en-US" sz="1400" dirty="0">
                <a:latin typeface="Calibri Light"/>
              </a:rPr>
              <a:t>Volunteer Israel, </a:t>
            </a:r>
            <a:endParaRPr lang="en-US" sz="1400" dirty="0">
              <a:latin typeface="Calibri" panose="020F0502020204030204"/>
              <a:cs typeface="Calibri"/>
            </a:endParaRPr>
          </a:p>
          <a:p>
            <a:r>
              <a:rPr lang="en-US" sz="1400" dirty="0">
                <a:latin typeface="Calibri Light"/>
              </a:rPr>
              <a:t>BC Health)</a:t>
            </a:r>
            <a:endParaRPr lang="en-US" sz="1400" dirty="0">
              <a:cs typeface="Calibri"/>
            </a:endParaRPr>
          </a:p>
        </p:txBody>
      </p:sp>
      <p:sp>
        <p:nvSpPr>
          <p:cNvPr id="13119" name="TextBox 13118">
            <a:extLst>
              <a:ext uri="{FF2B5EF4-FFF2-40B4-BE49-F238E27FC236}">
                <a16:creationId xmlns:a16="http://schemas.microsoft.com/office/drawing/2014/main" id="{F0695305-2DBB-4827-9972-8263DEA53E75}"/>
              </a:ext>
            </a:extLst>
          </p:cNvPr>
          <p:cNvSpPr txBox="1"/>
          <p:nvPr/>
        </p:nvSpPr>
        <p:spPr>
          <a:xfrm>
            <a:off x="146304" y="451122"/>
            <a:ext cx="1196035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smtClean="0">
                <a:solidFill>
                  <a:srgbClr val="FF0000"/>
                </a:solidFill>
                <a:cs typeface="Calibri"/>
              </a:rPr>
              <a:t>BE PREPARED: RESUMING IN PERSON MATCH ACTIVITIES </a:t>
            </a:r>
            <a:endParaRPr lang="en-US" sz="2400" b="1" dirty="0">
              <a:solidFill>
                <a:srgbClr val="FF0000"/>
              </a:solidFill>
              <a:cs typeface="Calibri"/>
            </a:endParaRPr>
          </a:p>
        </p:txBody>
      </p:sp>
    </p:spTree>
    <p:extLst>
      <p:ext uri="{BB962C8B-B14F-4D97-AF65-F5344CB8AC3E}">
        <p14:creationId xmlns:p14="http://schemas.microsoft.com/office/powerpoint/2010/main" val="125220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1158" y="420607"/>
            <a:ext cx="5244301" cy="871107"/>
          </a:xfrm>
        </p:spPr>
        <p:txBody>
          <a:bodyPr vert="horz" lIns="91440" tIns="45720" rIns="91440" bIns="45720" rtlCol="0">
            <a:normAutofit/>
          </a:bodyPr>
          <a:lstStyle/>
          <a:p>
            <a:r>
              <a:rPr lang="en-US" sz="2400" dirty="0" smtClean="0">
                <a:latin typeface="Steelfish Eb"/>
              </a:rPr>
              <a:t>Virtual Meetings - The </a:t>
            </a:r>
            <a:r>
              <a:rPr lang="en-US" sz="2400" dirty="0">
                <a:latin typeface="Steelfish Eb"/>
              </a:rPr>
              <a:t>G</a:t>
            </a:r>
            <a:r>
              <a:rPr lang="en-US" sz="2400" kern="1200" dirty="0">
                <a:latin typeface="Steelfish Eb"/>
              </a:rPr>
              <a:t>ood </a:t>
            </a:r>
            <a:r>
              <a:rPr lang="en-US" sz="2400" dirty="0">
                <a:latin typeface="Steelfish Eb"/>
              </a:rPr>
              <a:t>S</a:t>
            </a:r>
            <a:r>
              <a:rPr lang="en-US" sz="2400" kern="1200" dirty="0">
                <a:latin typeface="Steelfish Eb"/>
              </a:rPr>
              <a:t>tuff</a:t>
            </a:r>
          </a:p>
        </p:txBody>
      </p:sp>
      <p:sp>
        <p:nvSpPr>
          <p:cNvPr id="48"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3" name="Content Placeholder 2"/>
          <p:cNvSpPr>
            <a:spLocks noGrp="1"/>
          </p:cNvSpPr>
          <p:nvPr>
            <p:ph idx="1"/>
          </p:nvPr>
        </p:nvSpPr>
        <p:spPr>
          <a:xfrm>
            <a:off x="5911158" y="1172924"/>
            <a:ext cx="5784453" cy="4991356"/>
          </a:xfrm>
        </p:spPr>
        <p:txBody>
          <a:bodyPr vert="horz" lIns="91440" tIns="45720" rIns="91440" bIns="45720" rtlCol="0" anchor="t">
            <a:normAutofit fontScale="70000" lnSpcReduction="20000"/>
          </a:bodyPr>
          <a:lstStyle/>
          <a:p>
            <a:pPr marL="0" indent="0">
              <a:lnSpc>
                <a:spcPct val="120000"/>
              </a:lnSpc>
              <a:spcBef>
                <a:spcPts val="0"/>
              </a:spcBef>
              <a:buNone/>
            </a:pPr>
            <a:r>
              <a:rPr lang="en-US" altLang="en-US" sz="1800" dirty="0" smtClean="0">
                <a:latin typeface="Zilla Slab"/>
                <a:ea typeface="Zilla Slab" pitchFamily="2" charset="0"/>
              </a:rPr>
              <a:t>You might choose to continue “no contact” or virtual meetings at this time. </a:t>
            </a:r>
            <a:endParaRPr lang="en-US" altLang="en-US" sz="1800" dirty="0">
              <a:latin typeface="Zilla Slab"/>
              <a:ea typeface="Zilla Slab" pitchFamily="2" charset="0"/>
            </a:endParaRPr>
          </a:p>
          <a:p>
            <a:pPr marL="0" indent="0">
              <a:lnSpc>
                <a:spcPct val="120000"/>
              </a:lnSpc>
              <a:spcBef>
                <a:spcPts val="0"/>
              </a:spcBef>
              <a:buNone/>
            </a:pPr>
            <a:endParaRPr lang="en-US" altLang="en-US" sz="1800" dirty="0" smtClean="0">
              <a:latin typeface="Zilla Slab"/>
              <a:ea typeface="Zilla Slab" pitchFamily="2" charset="0"/>
            </a:endParaRPr>
          </a:p>
          <a:p>
            <a:pPr>
              <a:lnSpc>
                <a:spcPct val="120000"/>
              </a:lnSpc>
              <a:spcBef>
                <a:spcPts val="0"/>
              </a:spcBef>
            </a:pPr>
            <a:r>
              <a:rPr lang="en-US" altLang="en-US" sz="1800" dirty="0" smtClean="0">
                <a:latin typeface="Zilla Slab"/>
                <a:ea typeface="Zilla Slab" pitchFamily="2" charset="0"/>
              </a:rPr>
              <a:t>Talk </a:t>
            </a:r>
            <a:r>
              <a:rPr lang="en-US" altLang="en-US" sz="1800" dirty="0">
                <a:latin typeface="Zilla Slab"/>
                <a:ea typeface="Zilla Slab" pitchFamily="2" charset="0"/>
              </a:rPr>
              <a:t>about future plans. </a:t>
            </a:r>
            <a:endParaRPr lang="en-US" altLang="en-US" sz="1800" dirty="0" smtClean="0">
              <a:latin typeface="Zilla Slab"/>
              <a:ea typeface="Zilla Slab" pitchFamily="2" charset="0"/>
            </a:endParaRPr>
          </a:p>
          <a:p>
            <a:pPr>
              <a:lnSpc>
                <a:spcPct val="120000"/>
              </a:lnSpc>
              <a:spcBef>
                <a:spcPts val="0"/>
              </a:spcBef>
            </a:pPr>
            <a:r>
              <a:rPr lang="en-US" altLang="en-US" sz="1800" dirty="0" smtClean="0">
                <a:latin typeface="Zilla Slab"/>
                <a:ea typeface="Zilla Slab" pitchFamily="2" charset="0"/>
              </a:rPr>
              <a:t>Help  think </a:t>
            </a:r>
            <a:r>
              <a:rPr lang="en-US" altLang="en-US" sz="1800" dirty="0">
                <a:latin typeface="Zilla Slab"/>
                <a:ea typeface="Zilla Slab" pitchFamily="2" charset="0"/>
              </a:rPr>
              <a:t>of fun ways to </a:t>
            </a:r>
            <a:r>
              <a:rPr lang="en-US" altLang="en-US" sz="1800" dirty="0" smtClean="0">
                <a:latin typeface="Zilla Slab"/>
                <a:ea typeface="Zilla Slab" pitchFamily="2" charset="0"/>
              </a:rPr>
              <a:t>connect in </a:t>
            </a:r>
            <a:r>
              <a:rPr lang="en-US" altLang="en-US" sz="1800" dirty="0">
                <a:latin typeface="Zilla Slab"/>
                <a:ea typeface="Zilla Slab" pitchFamily="2" charset="0"/>
              </a:rPr>
              <a:t>the virtual world:</a:t>
            </a:r>
          </a:p>
          <a:p>
            <a:pPr lvl="1">
              <a:lnSpc>
                <a:spcPct val="120000"/>
              </a:lnSpc>
              <a:spcBef>
                <a:spcPts val="0"/>
              </a:spcBef>
            </a:pPr>
            <a:r>
              <a:rPr lang="en-US" altLang="en-US" sz="1800" dirty="0">
                <a:latin typeface="Zilla Slab"/>
                <a:ea typeface="Zilla Slab" pitchFamily="2" charset="0"/>
              </a:rPr>
              <a:t>Take virtual tours through galleries, museums, or parks </a:t>
            </a:r>
          </a:p>
          <a:p>
            <a:pPr lvl="1">
              <a:lnSpc>
                <a:spcPct val="120000"/>
              </a:lnSpc>
              <a:spcBef>
                <a:spcPts val="0"/>
              </a:spcBef>
            </a:pPr>
            <a:r>
              <a:rPr lang="en-US" altLang="en-US" sz="1800" dirty="0">
                <a:latin typeface="Zilla Slab"/>
                <a:ea typeface="Zilla Slab" pitchFamily="2" charset="0"/>
              </a:rPr>
              <a:t>Wear costumes </a:t>
            </a:r>
          </a:p>
          <a:p>
            <a:pPr lvl="1">
              <a:lnSpc>
                <a:spcPct val="120000"/>
              </a:lnSpc>
              <a:spcBef>
                <a:spcPts val="0"/>
              </a:spcBef>
            </a:pPr>
            <a:r>
              <a:rPr lang="en-US" altLang="en-US" sz="1800" dirty="0">
                <a:latin typeface="Zilla Slab"/>
                <a:ea typeface="Zilla Slab" pitchFamily="2" charset="0"/>
              </a:rPr>
              <a:t>Create your own cheer or chant</a:t>
            </a:r>
          </a:p>
          <a:p>
            <a:pPr lvl="1">
              <a:lnSpc>
                <a:spcPct val="120000"/>
              </a:lnSpc>
              <a:spcBef>
                <a:spcPts val="0"/>
              </a:spcBef>
            </a:pPr>
            <a:r>
              <a:rPr lang="en-US" altLang="en-US" sz="1800" dirty="0">
                <a:latin typeface="Zilla Slab"/>
                <a:ea typeface="Zilla Slab" pitchFamily="2" charset="0"/>
              </a:rPr>
              <a:t>Host a virtual home-based scavenger hunt – give yourself a time-limit</a:t>
            </a:r>
          </a:p>
          <a:p>
            <a:pPr lvl="1">
              <a:lnSpc>
                <a:spcPct val="120000"/>
              </a:lnSpc>
              <a:spcBef>
                <a:spcPts val="0"/>
              </a:spcBef>
            </a:pPr>
            <a:r>
              <a:rPr lang="en-US" altLang="en-US" sz="1800" dirty="0">
                <a:latin typeface="Zilla Slab"/>
                <a:ea typeface="Zilla Slab" pitchFamily="2" charset="0"/>
              </a:rPr>
              <a:t>Sing together</a:t>
            </a:r>
          </a:p>
          <a:p>
            <a:pPr lvl="1">
              <a:lnSpc>
                <a:spcPct val="120000"/>
              </a:lnSpc>
              <a:spcBef>
                <a:spcPts val="0"/>
              </a:spcBef>
            </a:pPr>
            <a:r>
              <a:rPr lang="en-US" altLang="en-US" sz="1800" dirty="0">
                <a:latin typeface="Zilla Slab"/>
                <a:ea typeface="Zilla Slab" pitchFamily="2" charset="0"/>
              </a:rPr>
              <a:t>Teach each other dance moves</a:t>
            </a:r>
          </a:p>
          <a:p>
            <a:pPr lvl="1">
              <a:lnSpc>
                <a:spcPct val="120000"/>
              </a:lnSpc>
              <a:spcBef>
                <a:spcPts val="0"/>
              </a:spcBef>
            </a:pPr>
            <a:r>
              <a:rPr lang="en-US" altLang="en-US" sz="1800" dirty="0">
                <a:latin typeface="Zilla Slab"/>
                <a:ea typeface="Zilla Slab" pitchFamily="2" charset="0"/>
              </a:rPr>
              <a:t>Draw together using an online white-board</a:t>
            </a:r>
          </a:p>
          <a:p>
            <a:pPr lvl="1">
              <a:lnSpc>
                <a:spcPct val="120000"/>
              </a:lnSpc>
              <a:spcBef>
                <a:spcPts val="0"/>
              </a:spcBef>
            </a:pPr>
            <a:r>
              <a:rPr lang="en-US" altLang="en-US" sz="1800" dirty="0">
                <a:latin typeface="Zilla Slab"/>
                <a:ea typeface="Zilla Slab" pitchFamily="2" charset="0"/>
              </a:rPr>
              <a:t>Practice your paired reading or writing activities</a:t>
            </a:r>
          </a:p>
          <a:p>
            <a:pPr lvl="1">
              <a:lnSpc>
                <a:spcPct val="120000"/>
              </a:lnSpc>
              <a:spcBef>
                <a:spcPts val="0"/>
              </a:spcBef>
            </a:pPr>
            <a:r>
              <a:rPr lang="en-US" sz="1800" dirty="0">
                <a:latin typeface="Zilla Slab"/>
                <a:ea typeface="Zilla Slab" pitchFamily="2" charset="0"/>
              </a:rPr>
              <a:t>Pick a great movie/ book  to watch/read and set a time to compare notes</a:t>
            </a:r>
          </a:p>
          <a:p>
            <a:pPr lvl="1">
              <a:lnSpc>
                <a:spcPct val="120000"/>
              </a:lnSpc>
              <a:spcBef>
                <a:spcPts val="0"/>
              </a:spcBef>
            </a:pPr>
            <a:r>
              <a:rPr lang="en-US" sz="1800" dirty="0">
                <a:latin typeface="Zilla Slab"/>
                <a:ea typeface="Zilla Slab" pitchFamily="2" charset="0"/>
              </a:rPr>
              <a:t>Use software to share your screen – let them see what you're doing online</a:t>
            </a:r>
          </a:p>
          <a:p>
            <a:pPr>
              <a:lnSpc>
                <a:spcPct val="120000"/>
              </a:lnSpc>
              <a:spcBef>
                <a:spcPts val="0"/>
              </a:spcBef>
            </a:pPr>
            <a:r>
              <a:rPr lang="en-US" sz="1800" dirty="0" smtClean="0">
                <a:latin typeface="Zilla Slab"/>
                <a:ea typeface="Zilla Slab" pitchFamily="2" charset="0"/>
              </a:rPr>
              <a:t>Agree  </a:t>
            </a:r>
            <a:r>
              <a:rPr lang="en-US" sz="1800" dirty="0">
                <a:latin typeface="Zilla Slab"/>
                <a:ea typeface="Zilla Slab" pitchFamily="2" charset="0"/>
              </a:rPr>
              <a:t>to a schedule for calls/connections. When people feel a loss of control in times such as these, a sense of routine offers consistency and may reduce anxiety.  </a:t>
            </a:r>
            <a:r>
              <a:rPr lang="en-US" sz="1800" dirty="0" smtClean="0">
                <a:latin typeface="Zilla Slab"/>
                <a:ea typeface="Zilla Slab" pitchFamily="2" charset="0"/>
              </a:rPr>
              <a:t>Mentors should always </a:t>
            </a:r>
            <a:r>
              <a:rPr lang="en-US" sz="1800" dirty="0">
                <a:latin typeface="Zilla Slab"/>
                <a:ea typeface="Zilla Slab" pitchFamily="2" charset="0"/>
              </a:rPr>
              <a:t>end </a:t>
            </a:r>
            <a:r>
              <a:rPr lang="en-US" sz="1800" dirty="0" smtClean="0">
                <a:latin typeface="Zilla Slab"/>
                <a:ea typeface="Zilla Slab" pitchFamily="2" charset="0"/>
              </a:rPr>
              <a:t>the </a:t>
            </a:r>
            <a:r>
              <a:rPr lang="en-US" sz="1800" dirty="0">
                <a:latin typeface="Zilla Slab"/>
                <a:ea typeface="Zilla Slab" pitchFamily="2" charset="0"/>
              </a:rPr>
              <a:t>call by scheduling the next </a:t>
            </a:r>
            <a:r>
              <a:rPr lang="en-US" sz="1800" dirty="0" smtClean="0">
                <a:latin typeface="Zilla Slab"/>
                <a:ea typeface="Zilla Slab" pitchFamily="2" charset="0"/>
              </a:rPr>
              <a:t>one. </a:t>
            </a:r>
            <a:r>
              <a:rPr lang="en-US" sz="1800" dirty="0">
                <a:latin typeface="Zilla Slab"/>
                <a:ea typeface="Zilla Slab" pitchFamily="2" charset="0"/>
              </a:rPr>
              <a:t> </a:t>
            </a:r>
            <a:endParaRPr lang="en-CA" sz="1800" dirty="0">
              <a:latin typeface="Zilla Slab"/>
              <a:ea typeface="Zilla Slab" pitchFamily="2" charset="0"/>
            </a:endParaRPr>
          </a:p>
          <a:p>
            <a:pPr marL="0" indent="0">
              <a:lnSpc>
                <a:spcPct val="120000"/>
              </a:lnSpc>
              <a:spcBef>
                <a:spcPts val="0"/>
              </a:spcBef>
              <a:buNone/>
            </a:pPr>
            <a:endParaRPr lang="en-US" sz="1800" dirty="0">
              <a:latin typeface="Zilla Slab"/>
              <a:ea typeface="Zilla Slab" pitchFamily="2" charset="0"/>
            </a:endParaRPr>
          </a:p>
          <a:p>
            <a:pPr marL="0" indent="0">
              <a:lnSpc>
                <a:spcPct val="120000"/>
              </a:lnSpc>
              <a:spcBef>
                <a:spcPts val="0"/>
              </a:spcBef>
              <a:buNone/>
            </a:pPr>
            <a:r>
              <a:rPr lang="en-US" altLang="en-US" sz="1800" b="1" dirty="0">
                <a:latin typeface="Zilla Slab"/>
                <a:ea typeface="Zilla Slab" pitchFamily="2" charset="0"/>
              </a:rPr>
              <a:t>Remember: </a:t>
            </a:r>
            <a:r>
              <a:rPr lang="en-US" altLang="en-US" sz="1800" dirty="0">
                <a:latin typeface="Zilla Slab"/>
                <a:ea typeface="Zilla Slab" pitchFamily="2" charset="0"/>
              </a:rPr>
              <a:t>it’s ok to be worried but there are lots of positive things we can all do to keep everyone safe</a:t>
            </a:r>
          </a:p>
          <a:p>
            <a:endParaRPr lang="en-US" altLang="en-US" sz="1600" dirty="0">
              <a:latin typeface="Zilla Slab"/>
            </a:endParaRPr>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600200" y="1291714"/>
            <a:ext cx="2917747" cy="4376619"/>
          </a:xfrm>
          <a:prstGeom prst="rect">
            <a:avLst/>
          </a:prstGeom>
        </p:spPr>
      </p:pic>
    </p:spTree>
    <p:extLst>
      <p:ext uri="{BB962C8B-B14F-4D97-AF65-F5344CB8AC3E}">
        <p14:creationId xmlns:p14="http://schemas.microsoft.com/office/powerpoint/2010/main" val="336351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sz="2400" dirty="0" smtClean="0">
                <a:solidFill>
                  <a:srgbClr val="FFFFFF"/>
                </a:solidFill>
                <a:latin typeface="Steelfish Eb"/>
              </a:rPr>
              <a:t>BC’S RESTART PLAN</a:t>
            </a:r>
            <a:br>
              <a:rPr lang="en-US" sz="2400" dirty="0" smtClean="0">
                <a:solidFill>
                  <a:srgbClr val="FFFFFF"/>
                </a:solidFill>
                <a:latin typeface="Steelfish Eb"/>
              </a:rPr>
            </a:br>
            <a:r>
              <a:rPr lang="en-US" sz="2400" dirty="0" smtClean="0">
                <a:solidFill>
                  <a:srgbClr val="FFFFFF"/>
                </a:solidFill>
                <a:latin typeface="Steelfish Eb"/>
              </a:rPr>
              <a:t>(www.gov.bc.ca)</a:t>
            </a:r>
            <a:br>
              <a:rPr lang="en-US" sz="2400" dirty="0" smtClean="0">
                <a:solidFill>
                  <a:srgbClr val="FFFFFF"/>
                </a:solidFill>
                <a:latin typeface="Steelfish Eb"/>
              </a:rPr>
            </a:br>
            <a:r>
              <a:rPr lang="en-US" sz="2400" dirty="0" smtClean="0">
                <a:solidFill>
                  <a:srgbClr val="FFFFFF"/>
                </a:solidFill>
                <a:latin typeface="Steelfish Eb"/>
              </a:rPr>
              <a:t>last updated May 29/20</a:t>
            </a:r>
            <a:endParaRPr lang="en-US" sz="2400" dirty="0">
              <a:solidFill>
                <a:srgbClr val="FFFFFF"/>
              </a:solidFill>
              <a:latin typeface="Steelfish Eb"/>
            </a:endParaRPr>
          </a:p>
        </p:txBody>
      </p:sp>
      <p:sp>
        <p:nvSpPr>
          <p:cNvPr id="3" name="Content Placeholder 2"/>
          <p:cNvSpPr>
            <a:spLocks noGrp="1"/>
          </p:cNvSpPr>
          <p:nvPr>
            <p:ph idx="1"/>
          </p:nvPr>
        </p:nvSpPr>
        <p:spPr>
          <a:xfrm>
            <a:off x="4952764" y="499642"/>
            <a:ext cx="6401036" cy="5677321"/>
          </a:xfrm>
        </p:spPr>
        <p:txBody>
          <a:bodyPr vert="horz" lIns="91440" tIns="45720" rIns="91440" bIns="45720" rtlCol="0" anchor="t">
            <a:noAutofit/>
          </a:bodyPr>
          <a:lstStyle/>
          <a:p>
            <a:pPr marL="0" indent="0">
              <a:buNone/>
            </a:pPr>
            <a:endParaRPr lang="en-CA" sz="1800" b="1" dirty="0" smtClean="0">
              <a:latin typeface="Steelfish Eb"/>
              <a:ea typeface="Zilla Slab" pitchFamily="2" charset="0"/>
            </a:endParaRPr>
          </a:p>
          <a:p>
            <a:pPr marL="0" indent="0">
              <a:buNone/>
            </a:pPr>
            <a:r>
              <a:rPr lang="en-CA" sz="1800" b="1" dirty="0" smtClean="0">
                <a:latin typeface="Steelfish Eb"/>
                <a:ea typeface="Zilla Slab" pitchFamily="2" charset="0"/>
              </a:rPr>
              <a:t>WHAT THE “NEW NORMAL” MEANS FOR YOU?</a:t>
            </a:r>
            <a:endParaRPr lang="en-CA" sz="1800" b="1" dirty="0">
              <a:latin typeface="Steelfish Eb"/>
              <a:ea typeface="Zilla Slab" pitchFamily="2" charset="0"/>
            </a:endParaRPr>
          </a:p>
          <a:p>
            <a:pPr marL="0" indent="0">
              <a:buNone/>
            </a:pPr>
            <a:r>
              <a:rPr lang="en-US" sz="1400" dirty="0" smtClean="0">
                <a:latin typeface="Zilla Slab"/>
                <a:ea typeface="Zilla Slab" pitchFamily="2" charset="0"/>
              </a:rPr>
              <a:t>BC’s progress in the fight against COVID-10 is a direct result of the sacrifices and decisions that we have all made. To continue to protect seniors and at risk people and ensure that our health care system can respond to this dangerous virus, means that we all have to keep doing our part – at home, in the community and at work. </a:t>
            </a:r>
            <a:endParaRPr lang="en-US" sz="1400" dirty="0">
              <a:latin typeface="Zilla Slab"/>
              <a:ea typeface="Zilla Slab" pitchFamily="2" charset="0"/>
            </a:endParaRPr>
          </a:p>
          <a:p>
            <a:pPr marL="457200" indent="-285750"/>
            <a:r>
              <a:rPr lang="en-US" sz="1600" b="1" dirty="0" smtClean="0">
                <a:solidFill>
                  <a:schemeClr val="accent5"/>
                </a:solidFill>
                <a:latin typeface="Zilla Slab"/>
                <a:ea typeface="Zilla Slab" pitchFamily="2" charset="0"/>
              </a:rPr>
              <a:t>Stay at home and keep a safe distance from family when you have cold or flu symptoms (coughing, sneezing, runny nose, sore throat, fatigue)</a:t>
            </a:r>
            <a:endParaRPr lang="en-US" sz="1600" b="1" dirty="0">
              <a:solidFill>
                <a:schemeClr val="accent5"/>
              </a:solidFill>
              <a:latin typeface="Zilla Slab"/>
              <a:ea typeface="Zilla Slab" pitchFamily="2" charset="0"/>
              <a:cs typeface="Calibri" panose="020F0502020204030204"/>
            </a:endParaRPr>
          </a:p>
          <a:p>
            <a:pPr marL="457200" indent="-285750"/>
            <a:r>
              <a:rPr lang="en-US" sz="1600" b="1" dirty="0" smtClean="0">
                <a:solidFill>
                  <a:schemeClr val="accent5"/>
                </a:solidFill>
                <a:latin typeface="Zilla Slab"/>
                <a:ea typeface="Zilla Slab" pitchFamily="2" charset="0"/>
              </a:rPr>
              <a:t>No handshaking or hugs outside of your family</a:t>
            </a:r>
            <a:endParaRPr lang="en-US" sz="1600" b="1" dirty="0">
              <a:solidFill>
                <a:schemeClr val="accent5"/>
              </a:solidFill>
              <a:latin typeface="Zilla Slab"/>
              <a:ea typeface="Zilla Slab" pitchFamily="2" charset="0"/>
              <a:cs typeface="Calibri" panose="020F0502020204030204"/>
            </a:endParaRPr>
          </a:p>
          <a:p>
            <a:pPr marL="457200" indent="-285750"/>
            <a:r>
              <a:rPr lang="en-US" sz="1600" b="1" dirty="0" smtClean="0">
                <a:solidFill>
                  <a:schemeClr val="accent5"/>
                </a:solidFill>
                <a:latin typeface="Zilla Slab"/>
                <a:ea typeface="Zilla Slab" pitchFamily="2" charset="0"/>
              </a:rPr>
              <a:t>Practice good hygiene</a:t>
            </a:r>
          </a:p>
          <a:p>
            <a:pPr marL="914400" lvl="1" indent="-285750"/>
            <a:r>
              <a:rPr lang="en-US" sz="1400" dirty="0" smtClean="0">
                <a:solidFill>
                  <a:schemeClr val="accent5"/>
                </a:solidFill>
                <a:latin typeface="Zilla Slab"/>
                <a:ea typeface="Zilla Slab" pitchFamily="2" charset="0"/>
                <a:cs typeface="Calibri" panose="020F0502020204030204"/>
              </a:rPr>
              <a:t>Regular hand washing </a:t>
            </a:r>
          </a:p>
          <a:p>
            <a:pPr marL="914400" lvl="1" indent="-285750"/>
            <a:r>
              <a:rPr lang="en-US" sz="1400" dirty="0" smtClean="0">
                <a:solidFill>
                  <a:schemeClr val="accent5"/>
                </a:solidFill>
                <a:latin typeface="Zilla Slab"/>
                <a:ea typeface="Zilla Slab" pitchFamily="2" charset="0"/>
                <a:cs typeface="Calibri" panose="020F0502020204030204"/>
              </a:rPr>
              <a:t>Avoid touching your face</a:t>
            </a:r>
          </a:p>
          <a:p>
            <a:pPr marL="914400" lvl="1" indent="-285750"/>
            <a:r>
              <a:rPr lang="en-US" sz="1400" dirty="0" smtClean="0">
                <a:solidFill>
                  <a:schemeClr val="accent5"/>
                </a:solidFill>
                <a:latin typeface="Zilla Slab"/>
                <a:ea typeface="Zilla Slab" pitchFamily="2" charset="0"/>
                <a:cs typeface="Calibri" panose="020F0502020204030204"/>
              </a:rPr>
              <a:t>Covering coughs and sneezes</a:t>
            </a:r>
          </a:p>
          <a:p>
            <a:pPr marL="914400" lvl="1" indent="-285750"/>
            <a:r>
              <a:rPr lang="en-US" sz="1400" dirty="0" smtClean="0">
                <a:solidFill>
                  <a:schemeClr val="accent5"/>
                </a:solidFill>
                <a:latin typeface="Zilla Slab"/>
                <a:ea typeface="Zilla Slab" pitchFamily="2" charset="0"/>
                <a:cs typeface="Calibri" panose="020F0502020204030204"/>
              </a:rPr>
              <a:t>Disinfect frequently touched surfaces </a:t>
            </a:r>
            <a:endParaRPr lang="en-US" sz="1400" dirty="0">
              <a:solidFill>
                <a:schemeClr val="accent5"/>
              </a:solidFill>
              <a:latin typeface="Zilla Slab"/>
              <a:ea typeface="Zilla Slab" pitchFamily="2" charset="0"/>
              <a:cs typeface="Calibri" panose="020F0502020204030204"/>
            </a:endParaRPr>
          </a:p>
          <a:p>
            <a:pPr marL="457200" indent="-285750"/>
            <a:r>
              <a:rPr lang="en-US" sz="1600" b="1" dirty="0" smtClean="0">
                <a:solidFill>
                  <a:schemeClr val="accent5"/>
                </a:solidFill>
                <a:latin typeface="Zilla Slab"/>
                <a:ea typeface="Zilla Slab" pitchFamily="2" charset="0"/>
              </a:rPr>
              <a:t>Keep physical distancing, as much as possible when in the community and where not possible, considering using a non-medical mask or face covering. </a:t>
            </a:r>
            <a:endParaRPr lang="en-US" sz="1600" b="1" dirty="0">
              <a:solidFill>
                <a:schemeClr val="accent5"/>
              </a:solidFill>
              <a:latin typeface="Calibri" panose="020F0502020204030204"/>
              <a:ea typeface="Zilla Slab" pitchFamily="2" charset="0"/>
              <a:cs typeface="Calibri" panose="020F0502020204030204"/>
            </a:endParaRPr>
          </a:p>
        </p:txBody>
      </p:sp>
    </p:spTree>
    <p:extLst>
      <p:ext uri="{BB962C8B-B14F-4D97-AF65-F5344CB8AC3E}">
        <p14:creationId xmlns:p14="http://schemas.microsoft.com/office/powerpoint/2010/main" val="3748189818"/>
      </p:ext>
    </p:extLst>
  </p:cSld>
  <p:clrMapOvr>
    <a:masterClrMapping/>
  </p:clrMapOvr>
</p:sld>
</file>

<file path=ppt/theme/theme1.xml><?xml version="1.0" encoding="utf-8"?>
<a:theme xmlns:a="http://schemas.openxmlformats.org/drawingml/2006/main" name="Office Theme">
  <a:themeElements>
    <a:clrScheme name="BBBS 2019 Brand Colours">
      <a:dk1>
        <a:sysClr val="windowText" lastClr="000000"/>
      </a:dk1>
      <a:lt1>
        <a:srgbClr val="D9D9D6"/>
      </a:lt1>
      <a:dk2>
        <a:srgbClr val="44546A"/>
      </a:dk2>
      <a:lt2>
        <a:srgbClr val="E7E6E6"/>
      </a:lt2>
      <a:accent1>
        <a:srgbClr val="2DCCD3"/>
      </a:accent1>
      <a:accent2>
        <a:srgbClr val="FFB81C"/>
      </a:accent2>
      <a:accent3>
        <a:srgbClr val="54585A"/>
      </a:accent3>
      <a:accent4>
        <a:srgbClr val="FFC000"/>
      </a:accent4>
      <a:accent5>
        <a:srgbClr val="212721"/>
      </a:accent5>
      <a:accent6>
        <a:srgbClr val="FFFF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Created xmlns="73abddeb-cd3b-4757-a6bf-b2df9b611594" xsi:nil="true"/>
    <SharedWithUsers xmlns="5f6aaf12-15a4-48cb-82e5-bec82382c270">
      <UserInfo>
        <DisplayName>Danielle Gumbley</DisplayName>
        <AccountId>16</AccountId>
        <AccountType/>
      </UserInfo>
      <UserInfo>
        <DisplayName>Rhonda Brown</DisplayName>
        <AccountId>11</AccountId>
        <AccountType/>
      </UserInfo>
      <UserInfo>
        <DisplayName>Taylor Watson</DisplayName>
        <AccountId>26</AccountId>
        <AccountType/>
      </UserInfo>
      <UserInfo>
        <DisplayName>Alexia Gilbertson-Burnett</DisplayName>
        <AccountId>103</AccountId>
        <AccountType/>
      </UserInfo>
      <UserInfo>
        <DisplayName>Brooke MacDonald</DisplayName>
        <AccountId>50</AccountId>
        <AccountType/>
      </UserInfo>
      <UserInfo>
        <DisplayName>Candace Johnson</DisplayName>
        <AccountId>106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238E1687A8A241A6F3E2C652FE3D9D" ma:contentTypeVersion="13" ma:contentTypeDescription="Create a new document." ma:contentTypeScope="" ma:versionID="fab8d5ad6aca3489f49d25acf24b023e">
  <xsd:schema xmlns:xsd="http://www.w3.org/2001/XMLSchema" xmlns:xs="http://www.w3.org/2001/XMLSchema" xmlns:p="http://schemas.microsoft.com/office/2006/metadata/properties" xmlns:ns2="73abddeb-cd3b-4757-a6bf-b2df9b611594" xmlns:ns3="5f6aaf12-15a4-48cb-82e5-bec82382c270" targetNamespace="http://schemas.microsoft.com/office/2006/metadata/properties" ma:root="true" ma:fieldsID="2fdf11ab8723c60128589263da43d313" ns2:_="" ns3:_="">
    <xsd:import namespace="73abddeb-cd3b-4757-a6bf-b2df9b611594"/>
    <xsd:import namespace="5f6aaf12-15a4-48cb-82e5-bec82382c2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DateCreated"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bddeb-cd3b-4757-a6bf-b2df9b6115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DateCreated" ma:index="18" nillable="true" ma:displayName="Date Accessed" ma:format="DateOnly" ma:internalName="DateCreated">
      <xsd:simpleType>
        <xsd:restriction base="dms:DateTim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6aaf12-15a4-48cb-82e5-bec82382c27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6189C5-811F-427A-80E2-E27ACA717E5E}">
  <ds:schemaRefs>
    <ds:schemaRef ds:uri="http://purl.org/dc/elements/1.1/"/>
    <ds:schemaRef ds:uri="http://schemas.microsoft.com/office/2006/metadata/properties"/>
    <ds:schemaRef ds:uri="http://schemas.microsoft.com/office/infopath/2007/PartnerControls"/>
    <ds:schemaRef ds:uri="5f6aaf12-15a4-48cb-82e5-bec82382c270"/>
    <ds:schemaRef ds:uri="http://purl.org/dc/terms/"/>
    <ds:schemaRef ds:uri="http://schemas.microsoft.com/office/2006/documentManagement/types"/>
    <ds:schemaRef ds:uri="http://schemas.openxmlformats.org/package/2006/metadata/core-properties"/>
    <ds:schemaRef ds:uri="73abddeb-cd3b-4757-a6bf-b2df9b611594"/>
    <ds:schemaRef ds:uri="http://www.w3.org/XML/1998/namespace"/>
    <ds:schemaRef ds:uri="http://purl.org/dc/dcmitype/"/>
  </ds:schemaRefs>
</ds:datastoreItem>
</file>

<file path=customXml/itemProps2.xml><?xml version="1.0" encoding="utf-8"?>
<ds:datastoreItem xmlns:ds="http://schemas.openxmlformats.org/officeDocument/2006/customXml" ds:itemID="{26EF8F70-8107-4D42-997E-CCF995B90047}">
  <ds:schemaRefs>
    <ds:schemaRef ds:uri="http://schemas.microsoft.com/sharepoint/v3/contenttype/forms"/>
  </ds:schemaRefs>
</ds:datastoreItem>
</file>

<file path=customXml/itemProps3.xml><?xml version="1.0" encoding="utf-8"?>
<ds:datastoreItem xmlns:ds="http://schemas.openxmlformats.org/officeDocument/2006/customXml" ds:itemID="{89644ED6-188C-4E90-97FC-A596F4FD0A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bddeb-cd3b-4757-a6bf-b2df9b611594"/>
    <ds:schemaRef ds:uri="5f6aaf12-15a4-48cb-82e5-bec82382c2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538</TotalTime>
  <Words>2014</Words>
  <Application>Microsoft Office PowerPoint</Application>
  <PresentationFormat>Widescreen</PresentationFormat>
  <Paragraphs>189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Rounded MT Bold</vt:lpstr>
      <vt:lpstr>Calibri</vt:lpstr>
      <vt:lpstr>Calibri Light</vt:lpstr>
      <vt:lpstr>Steelfish Eb</vt:lpstr>
      <vt:lpstr>Zilla Slab</vt:lpstr>
      <vt:lpstr>Office Theme</vt:lpstr>
      <vt:lpstr>Big Sisters Match Guidelines During  COVID-19 Guidelines for staying safe while participating in our mentoring programs (Updated September 2020)</vt:lpstr>
      <vt:lpstr>About this Training Guide</vt:lpstr>
      <vt:lpstr>Update to Guidelines</vt:lpstr>
      <vt:lpstr>What Type of Match Activities are Safe?</vt:lpstr>
      <vt:lpstr>What might have changed while mentoring during COVID-19?</vt:lpstr>
      <vt:lpstr>Determining Your Risk Tolerance</vt:lpstr>
      <vt:lpstr>PowerPoint Presentation</vt:lpstr>
      <vt:lpstr>Virtual Meetings - The Good Stuff</vt:lpstr>
      <vt:lpstr>BC’S RESTART PLAN (www.gov.bc.ca) last updated May 29/20</vt:lpstr>
      <vt:lpstr>Importance of Self-Monitoring:</vt:lpstr>
      <vt:lpstr>Frequently Asked Questions</vt:lpstr>
      <vt:lpstr>PowerPoint Presentation</vt:lpstr>
      <vt:lpstr>Acknowledgement  and Gratitude</vt:lpstr>
      <vt:lpstr>We’re here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Volunteering in 2020 Guidelines to help raise volunteers and community</dc:title>
  <dc:creator>lisamo20@telus.net</dc:creator>
  <cp:lastModifiedBy>Jessie Martin</cp:lastModifiedBy>
  <cp:revision>1729</cp:revision>
  <dcterms:created xsi:type="dcterms:W3CDTF">2020-03-23T03:15:42Z</dcterms:created>
  <dcterms:modified xsi:type="dcterms:W3CDTF">2020-09-17T16:33:38Z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0x010100F8238E1687A8A241A6F3E2C652FE3D9D</vt:lpwstr>
  </property>
</Properties>
</file>